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8" r:id="rId3"/>
    <p:sldId id="270" r:id="rId4"/>
    <p:sldId id="269" r:id="rId5"/>
    <p:sldId id="284" r:id="rId6"/>
    <p:sldId id="271" r:id="rId7"/>
    <p:sldId id="266" r:id="rId8"/>
    <p:sldId id="267" r:id="rId9"/>
    <p:sldId id="272" r:id="rId10"/>
    <p:sldId id="265" r:id="rId11"/>
    <p:sldId id="275" r:id="rId12"/>
    <p:sldId id="276" r:id="rId13"/>
    <p:sldId id="285" r:id="rId14"/>
    <p:sldId id="278" r:id="rId15"/>
    <p:sldId id="286" r:id="rId16"/>
    <p:sldId id="290" r:id="rId17"/>
    <p:sldId id="293" r:id="rId18"/>
    <p:sldId id="302" r:id="rId19"/>
    <p:sldId id="296" r:id="rId20"/>
    <p:sldId id="294" r:id="rId21"/>
    <p:sldId id="277" r:id="rId22"/>
    <p:sldId id="287" r:id="rId23"/>
    <p:sldId id="305" r:id="rId24"/>
    <p:sldId id="307" r:id="rId25"/>
    <p:sldId id="304" r:id="rId26"/>
    <p:sldId id="291" r:id="rId27"/>
    <p:sldId id="298" r:id="rId28"/>
    <p:sldId id="299" r:id="rId29"/>
    <p:sldId id="306" r:id="rId30"/>
    <p:sldId id="301"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3B"/>
    <a:srgbClr val="F2F21A"/>
    <a:srgbClr val="85653B"/>
    <a:srgbClr val="269629"/>
    <a:srgbClr val="D2A000"/>
    <a:srgbClr val="ACA800"/>
    <a:srgbClr val="D2D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61" autoAdjust="0"/>
    <p:restoredTop sz="86384"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E7E6C-5223-4237-B7C7-3116BBC2C2C2}" type="datetimeFigureOut">
              <a:rPr lang="fr-FR" smtClean="0"/>
              <a:pPr/>
              <a:t>22/06/2017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BAC57-05A0-4F24-98D0-6CC63ACDD61F}" type="slidenum">
              <a:rPr lang="fr-FR" smtClean="0"/>
              <a:pPr/>
              <a:t>‹N°›</a:t>
            </a:fld>
            <a:endParaRPr lang="fr-FR"/>
          </a:p>
        </p:txBody>
      </p:sp>
    </p:spTree>
    <p:extLst>
      <p:ext uri="{BB962C8B-B14F-4D97-AF65-F5344CB8AC3E}">
        <p14:creationId xmlns:p14="http://schemas.microsoft.com/office/powerpoint/2010/main" val="214131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1BAC57-05A0-4F24-98D0-6CC63ACDD61F}" type="slidenum">
              <a:rPr lang="fr-FR" smtClean="0"/>
              <a:pPr/>
              <a:t>1</a:t>
            </a:fld>
            <a:endParaRPr lang="fr-FR"/>
          </a:p>
        </p:txBody>
      </p:sp>
    </p:spTree>
    <p:extLst>
      <p:ext uri="{BB962C8B-B14F-4D97-AF65-F5344CB8AC3E}">
        <p14:creationId xmlns:p14="http://schemas.microsoft.com/office/powerpoint/2010/main" val="181496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A4CB93-0DE4-413B-A731-22E2C1713294}" type="datetimeFigureOut">
              <a:rPr lang="fr-FR" smtClean="0"/>
              <a:pPr/>
              <a:t>22/06/2017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9CE1D6-E9DB-45A7-AF1B-5F80A34A26B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4CB93-0DE4-413B-A731-22E2C1713294}" type="datetimeFigureOut">
              <a:rPr lang="fr-FR" smtClean="0"/>
              <a:pPr/>
              <a:t>22/06/2017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CE1D6-E9DB-45A7-AF1B-5F80A34A26B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3.jpeg"/><Relationship Id="rId18"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15.pn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image" Target="../media/image14.jpeg"/><Relationship Id="rId16"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8.jpeg"/><Relationship Id="rId5" Type="http://schemas.openxmlformats.org/officeDocument/2006/relationships/image" Target="../media/image29.jpeg"/><Relationship Id="rId15" Type="http://schemas.openxmlformats.org/officeDocument/2006/relationships/image" Target="../media/image35.jpeg"/><Relationship Id="rId10" Type="http://schemas.openxmlformats.org/officeDocument/2006/relationships/image" Target="../media/image17.jpe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3.jpe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8.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41.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3" cstate="print"/>
          <a:srcRect b="4112"/>
          <a:stretch/>
        </p:blipFill>
        <p:spPr bwMode="auto">
          <a:xfrm>
            <a:off x="0" y="0"/>
            <a:ext cx="9144000" cy="6858000"/>
          </a:xfrm>
          <a:prstGeom prst="rect">
            <a:avLst/>
          </a:prstGeom>
          <a:noFill/>
        </p:spPr>
      </p:pic>
      <p:sp>
        <p:nvSpPr>
          <p:cNvPr id="5" name="ZoneTexte 4"/>
          <p:cNvSpPr txBox="1"/>
          <p:nvPr/>
        </p:nvSpPr>
        <p:spPr>
          <a:xfrm>
            <a:off x="1763688" y="2564904"/>
            <a:ext cx="5544616" cy="1754326"/>
          </a:xfrm>
          <a:prstGeom prst="rect">
            <a:avLst/>
          </a:prstGeom>
          <a:noFill/>
        </p:spPr>
        <p:txBody>
          <a:bodyPr wrap="square" rtlCol="0">
            <a:spAutoFit/>
          </a:bodyPr>
          <a:lstStyle/>
          <a:p>
            <a:pPr algn="ctr"/>
            <a:r>
              <a:rPr lang="fr-FR" sz="5400" dirty="0" smtClean="0">
                <a:latin typeface="Amienne" pitchFamily="82" charset="0"/>
              </a:rPr>
              <a:t>Projet Jardin Partagé sur le Territoire du Mortainais</a:t>
            </a:r>
            <a:endParaRPr lang="fr-FR" sz="5400" dirty="0">
              <a:latin typeface="Amienne" pitchFamily="82" charset="0"/>
            </a:endParaRPr>
          </a:p>
        </p:txBody>
      </p:sp>
      <p:sp>
        <p:nvSpPr>
          <p:cNvPr id="6" name="Rectangle 5"/>
          <p:cNvSpPr/>
          <p:nvPr/>
        </p:nvSpPr>
        <p:spPr>
          <a:xfrm>
            <a:off x="6660232" y="6597352"/>
            <a:ext cx="24482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tx1"/>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3408" y="5896737"/>
            <a:ext cx="2157984" cy="736092"/>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5730874"/>
            <a:ext cx="1656184" cy="1077181"/>
          </a:xfrm>
          <a:prstGeom prst="rect">
            <a:avLst/>
          </a:prstGeom>
        </p:spPr>
      </p:pic>
      <p:pic>
        <p:nvPicPr>
          <p:cNvPr id="10" name="Imag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4018" y="5983714"/>
            <a:ext cx="2409825" cy="5715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8" name="Rectangle à coins arrondis 7"/>
          <p:cNvSpPr/>
          <p:nvPr/>
        </p:nvSpPr>
        <p:spPr>
          <a:xfrm>
            <a:off x="107504" y="5661248"/>
            <a:ext cx="2088232" cy="1080120"/>
          </a:xfrm>
          <a:prstGeom prst="roundRect">
            <a:avLst/>
          </a:prstGeom>
          <a:solidFill>
            <a:srgbClr val="D2A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mienne" pitchFamily="82" charset="0"/>
              </a:rPr>
              <a:t>Culturel</a:t>
            </a:r>
          </a:p>
        </p:txBody>
      </p:sp>
      <p:sp>
        <p:nvSpPr>
          <p:cNvPr id="9" name="Rectangle à coins arrondis 8"/>
          <p:cNvSpPr/>
          <p:nvPr/>
        </p:nvSpPr>
        <p:spPr>
          <a:xfrm>
            <a:off x="107504" y="116632"/>
            <a:ext cx="2664296" cy="1080120"/>
          </a:xfrm>
          <a:prstGeom prst="roundRect">
            <a:avLst/>
          </a:prstGeom>
          <a:solidFill>
            <a:srgbClr val="26962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mienne" pitchFamily="82" charset="0"/>
              </a:rPr>
              <a:t>Environnement</a:t>
            </a:r>
          </a:p>
        </p:txBody>
      </p:sp>
      <p:sp>
        <p:nvSpPr>
          <p:cNvPr id="10" name="Rectangle à coins arrondis 9"/>
          <p:cNvSpPr/>
          <p:nvPr/>
        </p:nvSpPr>
        <p:spPr>
          <a:xfrm>
            <a:off x="6948264" y="5661248"/>
            <a:ext cx="2088232" cy="1080120"/>
          </a:xfrm>
          <a:prstGeom prst="roundRect">
            <a:avLst/>
          </a:prstGeom>
          <a:solidFill>
            <a:srgbClr val="FFFF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mienne" pitchFamily="82" charset="0"/>
              </a:rPr>
              <a:t>Économie</a:t>
            </a:r>
          </a:p>
        </p:txBody>
      </p:sp>
      <p:sp>
        <p:nvSpPr>
          <p:cNvPr id="11" name="Rectangle à coins arrondis 10"/>
          <p:cNvSpPr/>
          <p:nvPr/>
        </p:nvSpPr>
        <p:spPr>
          <a:xfrm>
            <a:off x="6948264" y="116632"/>
            <a:ext cx="2088232" cy="1080120"/>
          </a:xfrm>
          <a:prstGeom prst="roundRect">
            <a:avLst/>
          </a:prstGeom>
          <a:solidFill>
            <a:srgbClr val="ACA8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mienne" pitchFamily="82" charset="0"/>
              </a:rPr>
              <a:t>Social</a:t>
            </a:r>
          </a:p>
        </p:txBody>
      </p:sp>
      <p:sp>
        <p:nvSpPr>
          <p:cNvPr id="12" name="Rectangle à coins arrondis 11"/>
          <p:cNvSpPr/>
          <p:nvPr/>
        </p:nvSpPr>
        <p:spPr>
          <a:xfrm>
            <a:off x="3275856" y="2852936"/>
            <a:ext cx="2592288" cy="1512168"/>
          </a:xfrm>
          <a:prstGeom prst="roundRect">
            <a:avLst/>
          </a:prstGeom>
          <a:solidFill>
            <a:srgbClr val="D2D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00"/>
            <a:r>
              <a:rPr lang="fr-FR" sz="4800" dirty="0">
                <a:solidFill>
                  <a:schemeClr val="tx1"/>
                </a:solidFill>
                <a:latin typeface="Amienne" pitchFamily="82" charset="0"/>
              </a:rPr>
              <a:t>Jardin </a:t>
            </a:r>
            <a:r>
              <a:rPr lang="fr-FR" sz="4800" dirty="0" smtClean="0">
                <a:solidFill>
                  <a:schemeClr val="tx1"/>
                </a:solidFill>
                <a:latin typeface="Amienne" pitchFamily="82" charset="0"/>
              </a:rPr>
              <a:t>partagé</a:t>
            </a:r>
          </a:p>
          <a:p>
            <a:pPr algn="ctr" defTabSz="756000"/>
            <a:endParaRPr lang="fr-FR" sz="800" dirty="0">
              <a:solidFill>
                <a:schemeClr val="tx1"/>
              </a:solidFill>
              <a:latin typeface="Amienne" pitchFamily="82" charset="0"/>
            </a:endParaRPr>
          </a:p>
        </p:txBody>
      </p:sp>
      <p:sp>
        <p:nvSpPr>
          <p:cNvPr id="7" name="Flèche vers le bas 6"/>
          <p:cNvSpPr/>
          <p:nvPr/>
        </p:nvSpPr>
        <p:spPr>
          <a:xfrm rot="8851020">
            <a:off x="2967584" y="1155654"/>
            <a:ext cx="320946" cy="1627092"/>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9144031">
            <a:off x="6253607" y="4275556"/>
            <a:ext cx="287945" cy="1503956"/>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rot="2471767">
            <a:off x="2448365" y="4204060"/>
            <a:ext cx="307993" cy="1538852"/>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3144696">
            <a:off x="6062338" y="1252963"/>
            <a:ext cx="302479" cy="1637296"/>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235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9" name="Rectangle à coins arrondis 8"/>
          <p:cNvSpPr/>
          <p:nvPr/>
        </p:nvSpPr>
        <p:spPr>
          <a:xfrm>
            <a:off x="107504" y="116632"/>
            <a:ext cx="2664296" cy="1080120"/>
          </a:xfrm>
          <a:prstGeom prst="roundRect">
            <a:avLst/>
          </a:prstGeom>
          <a:solidFill>
            <a:srgbClr val="26962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mienne" pitchFamily="82" charset="0"/>
              </a:rPr>
              <a:t>Environnement</a:t>
            </a:r>
          </a:p>
        </p:txBody>
      </p:sp>
      <p:sp>
        <p:nvSpPr>
          <p:cNvPr id="4" name="ZoneTexte 3"/>
          <p:cNvSpPr txBox="1"/>
          <p:nvPr/>
        </p:nvSpPr>
        <p:spPr>
          <a:xfrm>
            <a:off x="1619672" y="2204864"/>
            <a:ext cx="6264696" cy="3231654"/>
          </a:xfrm>
          <a:prstGeom prst="rect">
            <a:avLst/>
          </a:prstGeom>
          <a:noFill/>
        </p:spPr>
        <p:txBody>
          <a:bodyPr wrap="square" rtlCol="0">
            <a:spAutoFit/>
          </a:bodyPr>
          <a:lstStyle/>
          <a:p>
            <a:r>
              <a:rPr lang="fr-FR" sz="2000" dirty="0" smtClean="0"/>
              <a:t>-</a:t>
            </a:r>
            <a:r>
              <a:rPr lang="fr-FR" sz="2400" dirty="0" smtClean="0"/>
              <a:t>Favoriser la biodiversité </a:t>
            </a:r>
            <a:r>
              <a:rPr lang="fr-FR" sz="2000" dirty="0" smtClean="0"/>
              <a:t>(faune et flore)</a:t>
            </a:r>
          </a:p>
          <a:p>
            <a:r>
              <a:rPr lang="fr-FR" sz="2000" dirty="0" smtClean="0"/>
              <a:t>-</a:t>
            </a:r>
            <a:r>
              <a:rPr lang="fr-FR" sz="2400" dirty="0" smtClean="0"/>
              <a:t>Récupérer</a:t>
            </a:r>
            <a:r>
              <a:rPr lang="fr-FR" sz="2000" dirty="0" smtClean="0"/>
              <a:t> l’eau, des objets</a:t>
            </a:r>
          </a:p>
          <a:p>
            <a:r>
              <a:rPr lang="fr-FR" sz="2000" dirty="0" smtClean="0"/>
              <a:t>-</a:t>
            </a:r>
            <a:r>
              <a:rPr lang="fr-FR" sz="2400" dirty="0" smtClean="0"/>
              <a:t>Recycler</a:t>
            </a:r>
            <a:r>
              <a:rPr lang="fr-FR" sz="2000" dirty="0" smtClean="0"/>
              <a:t> (Réutiliser objet pour en fabriquer un autre </a:t>
            </a:r>
          </a:p>
          <a:p>
            <a:r>
              <a:rPr lang="fr-FR" sz="2000" dirty="0" smtClean="0"/>
              <a:t>(ex : palettes pour cabane, …)</a:t>
            </a:r>
          </a:p>
          <a:p>
            <a:r>
              <a:rPr lang="fr-FR" sz="2000" dirty="0" smtClean="0"/>
              <a:t> </a:t>
            </a:r>
            <a:r>
              <a:rPr lang="fr-FR" sz="2000" dirty="0"/>
              <a:t>-</a:t>
            </a:r>
            <a:r>
              <a:rPr lang="fr-FR" sz="2400" dirty="0"/>
              <a:t>Composter</a:t>
            </a:r>
          </a:p>
          <a:p>
            <a:r>
              <a:rPr lang="fr-FR" sz="2000" dirty="0" smtClean="0"/>
              <a:t>-</a:t>
            </a:r>
            <a:r>
              <a:rPr lang="fr-FR" sz="2400" dirty="0" smtClean="0"/>
              <a:t>Cultiver des légumes anciens</a:t>
            </a:r>
            <a:endParaRPr lang="fr-FR" sz="2000" dirty="0" smtClean="0"/>
          </a:p>
          <a:p>
            <a:r>
              <a:rPr lang="fr-FR" sz="2000" dirty="0" smtClean="0"/>
              <a:t>-</a:t>
            </a:r>
            <a:r>
              <a:rPr lang="fr-FR" sz="2400" dirty="0" smtClean="0"/>
              <a:t>Éduquer à l’environnement </a:t>
            </a:r>
            <a:r>
              <a:rPr lang="fr-FR" sz="2000" dirty="0" smtClean="0"/>
              <a:t>(santé, alimentation, bien-être…)</a:t>
            </a:r>
          </a:p>
          <a:p>
            <a:r>
              <a:rPr lang="fr-FR" sz="2000" dirty="0" smtClean="0"/>
              <a:t>-…</a:t>
            </a:r>
            <a:endParaRPr lang="fr-FR" sz="2000" dirty="0"/>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6082" t="14892" r="9136"/>
          <a:stretch/>
        </p:blipFill>
        <p:spPr>
          <a:xfrm rot="5400000">
            <a:off x="7223219" y="4428360"/>
            <a:ext cx="2068921" cy="1557633"/>
          </a:xfrm>
          <a:prstGeom prst="rect">
            <a:avLst/>
          </a:prstGeom>
        </p:spPr>
      </p:pic>
      <p:sp>
        <p:nvSpPr>
          <p:cNvPr id="6" name="ZoneTexte 5"/>
          <p:cNvSpPr txBox="1"/>
          <p:nvPr/>
        </p:nvSpPr>
        <p:spPr>
          <a:xfrm>
            <a:off x="6154207" y="6273225"/>
            <a:ext cx="2989793" cy="584775"/>
          </a:xfrm>
          <a:prstGeom prst="rect">
            <a:avLst/>
          </a:prstGeom>
          <a:noFill/>
        </p:spPr>
        <p:txBody>
          <a:bodyPr wrap="none" rtlCol="0">
            <a:spAutoFit/>
          </a:bodyPr>
          <a:lstStyle/>
          <a:p>
            <a:pPr algn="r"/>
            <a:r>
              <a:rPr lang="fr-FR" sz="1600" i="1" dirty="0" smtClean="0"/>
              <a:t>Hôtel à insectes</a:t>
            </a:r>
          </a:p>
          <a:p>
            <a:pPr algn="r"/>
            <a:r>
              <a:rPr lang="fr-FR" sz="1600" i="1" dirty="0" smtClean="0"/>
              <a:t>Jardin  partagé des 4 saisons -Vire</a:t>
            </a:r>
            <a:endParaRPr lang="fr-FR" sz="1600" i="1" dirty="0"/>
          </a:p>
        </p:txBody>
      </p:sp>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l="24597" t="27589" r="19394" b="8104"/>
          <a:stretch/>
        </p:blipFill>
        <p:spPr>
          <a:xfrm rot="5400000">
            <a:off x="-3108" y="4835756"/>
            <a:ext cx="1592826" cy="1371603"/>
          </a:xfrm>
          <a:prstGeom prst="rect">
            <a:avLst/>
          </a:prstGeom>
        </p:spPr>
      </p:pic>
      <p:sp>
        <p:nvSpPr>
          <p:cNvPr id="18" name="ZoneTexte 17"/>
          <p:cNvSpPr txBox="1"/>
          <p:nvPr/>
        </p:nvSpPr>
        <p:spPr>
          <a:xfrm>
            <a:off x="-47557" y="6296264"/>
            <a:ext cx="3107389" cy="584775"/>
          </a:xfrm>
          <a:prstGeom prst="rect">
            <a:avLst/>
          </a:prstGeom>
          <a:noFill/>
        </p:spPr>
        <p:txBody>
          <a:bodyPr wrap="none" rtlCol="0">
            <a:spAutoFit/>
          </a:bodyPr>
          <a:lstStyle/>
          <a:p>
            <a:r>
              <a:rPr lang="fr-FR" sz="1600" i="1" dirty="0" smtClean="0"/>
              <a:t>Le « bidon » à fraises</a:t>
            </a:r>
          </a:p>
          <a:p>
            <a:r>
              <a:rPr lang="fr-FR" sz="1600" i="1" dirty="0" smtClean="0"/>
              <a:t>Jardin  partagé des 4 saisons -Vire</a:t>
            </a:r>
            <a:endParaRPr lang="fr-FR" sz="1600" i="1" dirty="0"/>
          </a:p>
        </p:txBody>
      </p:sp>
    </p:spTree>
    <p:extLst>
      <p:ext uri="{BB962C8B-B14F-4D97-AF65-F5344CB8AC3E}">
        <p14:creationId xmlns:p14="http://schemas.microsoft.com/office/powerpoint/2010/main" val="2602963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1" name="Rectangle à coins arrondis 10"/>
          <p:cNvSpPr/>
          <p:nvPr/>
        </p:nvSpPr>
        <p:spPr>
          <a:xfrm>
            <a:off x="6948264" y="116632"/>
            <a:ext cx="2088232" cy="1080120"/>
          </a:xfrm>
          <a:prstGeom prst="roundRect">
            <a:avLst/>
          </a:prstGeom>
          <a:solidFill>
            <a:srgbClr val="ACA8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mienne" pitchFamily="82" charset="0"/>
              </a:rPr>
              <a:t>Social</a:t>
            </a:r>
          </a:p>
        </p:txBody>
      </p:sp>
      <p:sp>
        <p:nvSpPr>
          <p:cNvPr id="15" name="ZoneTexte 14"/>
          <p:cNvSpPr txBox="1"/>
          <p:nvPr/>
        </p:nvSpPr>
        <p:spPr>
          <a:xfrm>
            <a:off x="1619672" y="2348880"/>
            <a:ext cx="6192688" cy="2800767"/>
          </a:xfrm>
          <a:prstGeom prst="rect">
            <a:avLst/>
          </a:prstGeom>
          <a:noFill/>
        </p:spPr>
        <p:txBody>
          <a:bodyPr wrap="square" rtlCol="0">
            <a:spAutoFit/>
          </a:bodyPr>
          <a:lstStyle/>
          <a:p>
            <a:r>
              <a:rPr lang="fr-FR" sz="2000" dirty="0" smtClean="0"/>
              <a:t>- </a:t>
            </a:r>
            <a:r>
              <a:rPr lang="fr-FR" sz="2400" dirty="0"/>
              <a:t>L</a:t>
            </a:r>
            <a:r>
              <a:rPr lang="fr-FR" sz="2400" dirty="0" smtClean="0"/>
              <a:t>ieu d’échanges entre voisins </a:t>
            </a:r>
            <a:r>
              <a:rPr lang="fr-FR" sz="2000" dirty="0" smtClean="0"/>
              <a:t>(discussions, trucs et astuces, graines…)</a:t>
            </a:r>
          </a:p>
          <a:p>
            <a:r>
              <a:rPr lang="fr-FR" sz="2000" dirty="0" smtClean="0"/>
              <a:t>- </a:t>
            </a:r>
            <a:r>
              <a:rPr lang="fr-FR" sz="2400" dirty="0"/>
              <a:t>L</a:t>
            </a:r>
            <a:r>
              <a:rPr lang="fr-FR" sz="2400" dirty="0" smtClean="0"/>
              <a:t>ieu de partage </a:t>
            </a:r>
            <a:r>
              <a:rPr lang="fr-FR" sz="2000" dirty="0" smtClean="0"/>
              <a:t>(de l’espace, d’un projet, d’activités, de récoltes, …)</a:t>
            </a:r>
          </a:p>
          <a:p>
            <a:r>
              <a:rPr lang="fr-FR" sz="2000" dirty="0" smtClean="0"/>
              <a:t> -</a:t>
            </a:r>
            <a:r>
              <a:rPr lang="fr-FR" sz="2400" dirty="0" smtClean="0"/>
              <a:t>Lieu de rencontres intergénérationnelles (</a:t>
            </a:r>
            <a:r>
              <a:rPr lang="fr-FR" sz="2000" dirty="0" err="1" smtClean="0"/>
              <a:t>Étab</a:t>
            </a:r>
            <a:r>
              <a:rPr lang="fr-FR" sz="2000" dirty="0"/>
              <a:t>.</a:t>
            </a:r>
            <a:r>
              <a:rPr lang="fr-FR" sz="2000" dirty="0" smtClean="0"/>
              <a:t> scolaires, ALSH, EHPAD, hôpitaux, </a:t>
            </a:r>
            <a:r>
              <a:rPr lang="fr-FR" sz="2000" dirty="0" err="1" smtClean="0"/>
              <a:t>étab</a:t>
            </a:r>
            <a:r>
              <a:rPr lang="fr-FR" sz="2000" dirty="0" smtClean="0"/>
              <a:t>. spécialisés…)</a:t>
            </a:r>
          </a:p>
          <a:p>
            <a:r>
              <a:rPr lang="fr-FR" sz="2000" dirty="0" smtClean="0"/>
              <a:t>- </a:t>
            </a:r>
            <a:r>
              <a:rPr lang="fr-FR" sz="2400" dirty="0" smtClean="0"/>
              <a:t>Lieu de la reconnaissance</a:t>
            </a:r>
            <a:r>
              <a:rPr lang="fr-FR" sz="2000" dirty="0" smtClean="0"/>
              <a:t>, de la satisfaction de l’avoir cultivé soi-même.</a:t>
            </a:r>
          </a:p>
        </p:txBody>
      </p:sp>
    </p:spTree>
    <p:extLst>
      <p:ext uri="{BB962C8B-B14F-4D97-AF65-F5344CB8AC3E}">
        <p14:creationId xmlns:p14="http://schemas.microsoft.com/office/powerpoint/2010/main" val="2602963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0" name="Rectangle à coins arrondis 9"/>
          <p:cNvSpPr/>
          <p:nvPr/>
        </p:nvSpPr>
        <p:spPr>
          <a:xfrm>
            <a:off x="6948264" y="5661248"/>
            <a:ext cx="2088232" cy="1080120"/>
          </a:xfrm>
          <a:prstGeom prst="roundRect">
            <a:avLst/>
          </a:prstGeom>
          <a:solidFill>
            <a:srgbClr val="FFFF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mienne" pitchFamily="82" charset="0"/>
              </a:rPr>
              <a:t>Économie</a:t>
            </a:r>
          </a:p>
        </p:txBody>
      </p:sp>
      <p:sp>
        <p:nvSpPr>
          <p:cNvPr id="15" name="ZoneTexte 14"/>
          <p:cNvSpPr txBox="1"/>
          <p:nvPr/>
        </p:nvSpPr>
        <p:spPr>
          <a:xfrm>
            <a:off x="1619672" y="2348880"/>
            <a:ext cx="6192688" cy="1508105"/>
          </a:xfrm>
          <a:prstGeom prst="rect">
            <a:avLst/>
          </a:prstGeom>
          <a:noFill/>
        </p:spPr>
        <p:txBody>
          <a:bodyPr wrap="square" rtlCol="0">
            <a:spAutoFit/>
          </a:bodyPr>
          <a:lstStyle/>
          <a:p>
            <a:r>
              <a:rPr lang="fr-FR" sz="2000" dirty="0" smtClean="0"/>
              <a:t>- </a:t>
            </a:r>
            <a:r>
              <a:rPr lang="fr-FR" sz="2400" dirty="0" smtClean="0"/>
              <a:t>Travail avec les pépiniéristes</a:t>
            </a:r>
            <a:endParaRPr lang="fr-FR" sz="2000" dirty="0" smtClean="0"/>
          </a:p>
          <a:p>
            <a:r>
              <a:rPr lang="fr-FR" sz="2000" dirty="0" smtClean="0"/>
              <a:t>- </a:t>
            </a:r>
            <a:r>
              <a:rPr lang="fr-FR" sz="2400" dirty="0" smtClean="0"/>
              <a:t>Travail avec les cuisiniers</a:t>
            </a:r>
            <a:endParaRPr lang="fr-FR" sz="2000" dirty="0" smtClean="0"/>
          </a:p>
          <a:p>
            <a:r>
              <a:rPr lang="fr-FR" sz="2000" dirty="0" smtClean="0"/>
              <a:t> -</a:t>
            </a:r>
            <a:r>
              <a:rPr lang="fr-FR" sz="2400" dirty="0" smtClean="0"/>
              <a:t>Produits frais à moindres coûts</a:t>
            </a:r>
            <a:endParaRPr lang="fr-FR" sz="2000" dirty="0" smtClean="0"/>
          </a:p>
          <a:p>
            <a:r>
              <a:rPr lang="fr-FR" sz="2000" dirty="0" smtClean="0"/>
              <a:t>-…</a:t>
            </a:r>
          </a:p>
        </p:txBody>
      </p:sp>
    </p:spTree>
    <p:extLst>
      <p:ext uri="{BB962C8B-B14F-4D97-AF65-F5344CB8AC3E}">
        <p14:creationId xmlns:p14="http://schemas.microsoft.com/office/powerpoint/2010/main" val="360424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8" name="Rectangle à coins arrondis 7"/>
          <p:cNvSpPr/>
          <p:nvPr/>
        </p:nvSpPr>
        <p:spPr>
          <a:xfrm>
            <a:off x="107504" y="5661248"/>
            <a:ext cx="2088232" cy="1080120"/>
          </a:xfrm>
          <a:prstGeom prst="roundRect">
            <a:avLst/>
          </a:prstGeom>
          <a:solidFill>
            <a:srgbClr val="D2A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mienne" pitchFamily="82" charset="0"/>
              </a:rPr>
              <a:t>Culturel</a:t>
            </a:r>
          </a:p>
        </p:txBody>
      </p:sp>
      <p:sp>
        <p:nvSpPr>
          <p:cNvPr id="15" name="ZoneTexte 14"/>
          <p:cNvSpPr txBox="1"/>
          <p:nvPr/>
        </p:nvSpPr>
        <p:spPr>
          <a:xfrm>
            <a:off x="1619672" y="2417981"/>
            <a:ext cx="6192688" cy="2739211"/>
          </a:xfrm>
          <a:prstGeom prst="rect">
            <a:avLst/>
          </a:prstGeom>
          <a:noFill/>
        </p:spPr>
        <p:txBody>
          <a:bodyPr wrap="square" rtlCol="0">
            <a:spAutoFit/>
          </a:bodyPr>
          <a:lstStyle/>
          <a:p>
            <a:r>
              <a:rPr lang="fr-FR" sz="2000" dirty="0" smtClean="0"/>
              <a:t>- </a:t>
            </a:r>
            <a:r>
              <a:rPr lang="fr-FR" sz="2400" dirty="0"/>
              <a:t>L</a:t>
            </a:r>
            <a:r>
              <a:rPr lang="fr-FR" sz="2400" dirty="0" smtClean="0"/>
              <a:t>ieu d’animations </a:t>
            </a:r>
            <a:r>
              <a:rPr lang="fr-FR" sz="2000" dirty="0" smtClean="0"/>
              <a:t>(café potager, apéro-concert, disco-soupe, pique-nique, atelier de jardinage …)</a:t>
            </a:r>
          </a:p>
          <a:p>
            <a:r>
              <a:rPr lang="fr-FR" sz="2000" dirty="0" smtClean="0"/>
              <a:t> -</a:t>
            </a:r>
            <a:r>
              <a:rPr lang="fr-FR" sz="2400" dirty="0" smtClean="0"/>
              <a:t>Échanges de savoir- faire (</a:t>
            </a:r>
            <a:r>
              <a:rPr lang="fr-FR" sz="2000" dirty="0" smtClean="0"/>
              <a:t>Atelier de jardinage, de bricolage, atelier soupes, confitures, reconnaissances des plantes…)</a:t>
            </a:r>
            <a:r>
              <a:rPr lang="fr-FR" sz="2000" dirty="0"/>
              <a:t> </a:t>
            </a:r>
            <a:endParaRPr lang="fr-FR" sz="2000" dirty="0" smtClean="0"/>
          </a:p>
          <a:p>
            <a:r>
              <a:rPr lang="fr-FR" sz="2000" dirty="0" smtClean="0"/>
              <a:t>- </a:t>
            </a:r>
            <a:r>
              <a:rPr lang="fr-FR" sz="2400" dirty="0"/>
              <a:t>Liens avec les artistes locaux (</a:t>
            </a:r>
            <a:r>
              <a:rPr lang="fr-FR" sz="2000" dirty="0"/>
              <a:t>Expositions photographiques, sculptures…)</a:t>
            </a:r>
          </a:p>
          <a:p>
            <a:r>
              <a:rPr lang="fr-FR" sz="2000" dirty="0" smtClean="0"/>
              <a:t>-...</a:t>
            </a: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91534">
            <a:off x="3546283" y="54403"/>
            <a:ext cx="1851536" cy="185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509120"/>
            <a:ext cx="2165073" cy="162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4941168"/>
            <a:ext cx="1800200" cy="1800200"/>
          </a:xfrm>
          <a:prstGeom prst="rect">
            <a:avLst/>
          </a:prstGeom>
        </p:spPr>
      </p:pic>
    </p:spTree>
    <p:extLst>
      <p:ext uri="{BB962C8B-B14F-4D97-AF65-F5344CB8AC3E}">
        <p14:creationId xmlns:p14="http://schemas.microsoft.com/office/powerpoint/2010/main" val="2602963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5" name="ZoneTexte 14"/>
          <p:cNvSpPr txBox="1"/>
          <p:nvPr/>
        </p:nvSpPr>
        <p:spPr>
          <a:xfrm>
            <a:off x="1187624" y="2417981"/>
            <a:ext cx="6480720" cy="3170099"/>
          </a:xfrm>
          <a:prstGeom prst="rect">
            <a:avLst/>
          </a:prstGeom>
          <a:noFill/>
        </p:spPr>
        <p:txBody>
          <a:bodyPr wrap="square" rtlCol="0">
            <a:spAutoFit/>
          </a:bodyPr>
          <a:lstStyle/>
          <a:p>
            <a:pPr algn="just"/>
            <a:r>
              <a:rPr lang="fr-FR" sz="2000" dirty="0" smtClean="0"/>
              <a:t>Le jardin partagé de Mortain-Bocage est situé rue de la Petite Chapelle. </a:t>
            </a:r>
          </a:p>
          <a:p>
            <a:pPr algn="just"/>
            <a:endParaRPr lang="fr-FR" sz="2000" dirty="0" smtClean="0"/>
          </a:p>
          <a:p>
            <a:pPr algn="just"/>
            <a:r>
              <a:rPr lang="fr-FR" sz="2000" dirty="0" smtClean="0"/>
              <a:t>Ce terrain d’environ 3500 m² est mis à disposition par la municipalité de Mortain-Bocage à l’association Chaîne de Solidarité du Mortainais. </a:t>
            </a:r>
          </a:p>
          <a:p>
            <a:endParaRPr lang="fr-FR" sz="2000" dirty="0"/>
          </a:p>
          <a:p>
            <a:endParaRPr lang="fr-FR" sz="2000" dirty="0"/>
          </a:p>
          <a:p>
            <a:endParaRPr lang="fr-FR" sz="2000" dirty="0" smtClean="0"/>
          </a:p>
          <a:p>
            <a:endParaRPr lang="fr-FR" sz="2000" dirty="0" smtClean="0"/>
          </a:p>
        </p:txBody>
      </p:sp>
      <p:sp>
        <p:nvSpPr>
          <p:cNvPr id="10" name="Rectangle 9"/>
          <p:cNvSpPr/>
          <p:nvPr/>
        </p:nvSpPr>
        <p:spPr>
          <a:xfrm>
            <a:off x="1835696" y="127406"/>
            <a:ext cx="7056784" cy="646331"/>
          </a:xfrm>
          <a:prstGeom prst="rect">
            <a:avLst/>
          </a:prstGeom>
        </p:spPr>
        <p:txBody>
          <a:bodyPr wrap="square">
            <a:spAutoFit/>
          </a:bodyPr>
          <a:lstStyle/>
          <a:p>
            <a:r>
              <a:rPr lang="fr-FR" sz="3600" dirty="0" smtClean="0">
                <a:latin typeface="Amienne" pitchFamily="82" charset="0"/>
              </a:rPr>
              <a:t>Le jardin partagé de Mortain-Bocage</a:t>
            </a:r>
            <a:endParaRPr lang="fr-FR" sz="3600" dirty="0">
              <a:latin typeface="Amienne" pitchFamily="82" charset="0"/>
            </a:endParaRPr>
          </a:p>
        </p:txBody>
      </p:sp>
    </p:spTree>
    <p:extLst>
      <p:ext uri="{BB962C8B-B14F-4D97-AF65-F5344CB8AC3E}">
        <p14:creationId xmlns:p14="http://schemas.microsoft.com/office/powerpoint/2010/main" val="80298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5" name="ZoneTexte 14"/>
          <p:cNvSpPr txBox="1"/>
          <p:nvPr/>
        </p:nvSpPr>
        <p:spPr>
          <a:xfrm>
            <a:off x="467544" y="1007544"/>
            <a:ext cx="8280920" cy="5016758"/>
          </a:xfrm>
          <a:prstGeom prst="rect">
            <a:avLst/>
          </a:prstGeom>
          <a:solidFill>
            <a:schemeClr val="bg1"/>
          </a:solidFill>
        </p:spPr>
        <p:txBody>
          <a:bodyPr wrap="square" rtlCol="0">
            <a:spAutoFit/>
          </a:bodyPr>
          <a:lstStyle/>
          <a:p>
            <a:pPr algn="just"/>
            <a:r>
              <a:rPr lang="fr-FR" sz="2000" b="1" i="1" u="sng" dirty="0" smtClean="0">
                <a:effectLst>
                  <a:outerShdw blurRad="38100" dist="38100" dir="2700000" algn="tl">
                    <a:srgbClr val="000000">
                      <a:alpha val="43137"/>
                    </a:srgbClr>
                  </a:outerShdw>
                </a:effectLst>
              </a:rPr>
              <a:t>Les objectifs du jardin partagé :</a:t>
            </a:r>
          </a:p>
          <a:p>
            <a:pPr marL="342900" indent="-342900" algn="just">
              <a:buFontTx/>
              <a:buChar char="-"/>
            </a:pPr>
            <a:r>
              <a:rPr lang="fr-FR" sz="2000" dirty="0" smtClean="0"/>
              <a:t>Permettre aux habitants de disposer d’un espace de convivialité, de partage</a:t>
            </a:r>
          </a:p>
          <a:p>
            <a:pPr marL="342900" indent="-342900" algn="just">
              <a:buFontTx/>
              <a:buChar char="-"/>
            </a:pPr>
            <a:r>
              <a:rPr lang="fr-FR" sz="2000" dirty="0" smtClean="0"/>
              <a:t>Faire participer les habitants à la dynamique de leur cadre de vie</a:t>
            </a:r>
          </a:p>
          <a:p>
            <a:pPr marL="342900" indent="-342900" algn="just">
              <a:buFontTx/>
              <a:buChar char="-"/>
            </a:pPr>
            <a:r>
              <a:rPr lang="fr-FR" sz="2000" dirty="0" smtClean="0"/>
              <a:t>Développer la solidarité intergénérationnelle </a:t>
            </a:r>
          </a:p>
          <a:p>
            <a:pPr marL="342900" indent="-342900" algn="just">
              <a:buFontTx/>
              <a:buChar char="-"/>
            </a:pPr>
            <a:r>
              <a:rPr lang="fr-FR" sz="2000" dirty="0" smtClean="0"/>
              <a:t>Permettre des échanges, et l’acquisition de savoir-faire</a:t>
            </a:r>
          </a:p>
          <a:p>
            <a:pPr marL="342900" indent="-342900" algn="just">
              <a:buFontTx/>
              <a:buChar char="-"/>
            </a:pPr>
            <a:r>
              <a:rPr lang="fr-FR" sz="2000" dirty="0" smtClean="0"/>
              <a:t>Renforcer le lien entre les habitants et le sentiment de solidarité</a:t>
            </a:r>
          </a:p>
          <a:p>
            <a:pPr marL="342900" indent="-342900" algn="just">
              <a:buFontTx/>
              <a:buChar char="-"/>
            </a:pPr>
            <a:r>
              <a:rPr lang="fr-FR" sz="2000" dirty="0" smtClean="0"/>
              <a:t>Faire émerger des actions participatives et autres projets</a:t>
            </a:r>
          </a:p>
          <a:p>
            <a:pPr marL="342900" indent="-342900" algn="just">
              <a:buFontTx/>
              <a:buChar char="-"/>
            </a:pPr>
            <a:r>
              <a:rPr lang="fr-FR" sz="2000" dirty="0" smtClean="0"/>
              <a:t>Créer du lien social, rompre l’isolement de certaines personnes</a:t>
            </a:r>
          </a:p>
          <a:p>
            <a:pPr marL="342900" indent="-342900" algn="just">
              <a:buFontTx/>
              <a:buChar char="-"/>
            </a:pPr>
            <a:r>
              <a:rPr lang="fr-FR" sz="2000" dirty="0" smtClean="0"/>
              <a:t>Apprendre des comportements respectueux de l’environnement, des autres et de soi,</a:t>
            </a:r>
          </a:p>
          <a:p>
            <a:pPr marL="342900" indent="-342900" algn="just">
              <a:buFontTx/>
              <a:buChar char="-"/>
            </a:pPr>
            <a:r>
              <a:rPr lang="fr-FR" sz="2000" dirty="0" smtClean="0"/>
              <a:t>Apprentissage de la citoyenneté, de la démocratie participative..</a:t>
            </a:r>
          </a:p>
          <a:p>
            <a:pPr marL="342900" indent="-342900" algn="just">
              <a:buFontTx/>
              <a:buChar char="-"/>
            </a:pPr>
            <a:r>
              <a:rPr lang="fr-FR" sz="2000" dirty="0" smtClean="0"/>
              <a:t>….</a:t>
            </a:r>
            <a:endParaRPr lang="fr-FR" sz="2000" dirty="0"/>
          </a:p>
          <a:p>
            <a:endParaRPr lang="fr-FR" sz="2000" dirty="0"/>
          </a:p>
          <a:p>
            <a:endParaRPr lang="fr-FR" sz="2000" dirty="0" smtClean="0"/>
          </a:p>
          <a:p>
            <a:endParaRPr lang="fr-FR" sz="2000" dirty="0" smtClean="0"/>
          </a:p>
        </p:txBody>
      </p:sp>
      <p:sp>
        <p:nvSpPr>
          <p:cNvPr id="10" name="Rectangle 9"/>
          <p:cNvSpPr/>
          <p:nvPr/>
        </p:nvSpPr>
        <p:spPr>
          <a:xfrm>
            <a:off x="1835696" y="127406"/>
            <a:ext cx="7056784" cy="646331"/>
          </a:xfrm>
          <a:prstGeom prst="rect">
            <a:avLst/>
          </a:prstGeom>
        </p:spPr>
        <p:txBody>
          <a:bodyPr wrap="square">
            <a:spAutoFit/>
          </a:bodyPr>
          <a:lstStyle/>
          <a:p>
            <a:r>
              <a:rPr lang="fr-FR" sz="3600" dirty="0" smtClean="0">
                <a:latin typeface="Amienne" pitchFamily="82" charset="0"/>
              </a:rPr>
              <a:t>Le jardin partagé de Mortain-Bocage</a:t>
            </a:r>
            <a:endParaRPr lang="fr-FR" sz="3600" dirty="0">
              <a:latin typeface="Amienne" pitchFamily="82" charset="0"/>
            </a:endParaRPr>
          </a:p>
        </p:txBody>
      </p:sp>
    </p:spTree>
    <p:extLst>
      <p:ext uri="{BB962C8B-B14F-4D97-AF65-F5344CB8AC3E}">
        <p14:creationId xmlns:p14="http://schemas.microsoft.com/office/powerpoint/2010/main" val="1609494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5" name="ZoneTexte 14"/>
          <p:cNvSpPr txBox="1"/>
          <p:nvPr/>
        </p:nvSpPr>
        <p:spPr>
          <a:xfrm>
            <a:off x="287524" y="1082654"/>
            <a:ext cx="8568952" cy="5016758"/>
          </a:xfrm>
          <a:prstGeom prst="rect">
            <a:avLst/>
          </a:prstGeom>
          <a:solidFill>
            <a:schemeClr val="bg1"/>
          </a:solidFill>
        </p:spPr>
        <p:txBody>
          <a:bodyPr wrap="square" rtlCol="0">
            <a:spAutoFit/>
          </a:bodyPr>
          <a:lstStyle/>
          <a:p>
            <a:pPr algn="just"/>
            <a:r>
              <a:rPr lang="fr-FR" sz="2000" b="1" i="1" u="sng" dirty="0" smtClean="0">
                <a:effectLst>
                  <a:outerShdw blurRad="38100" dist="38100" dir="2700000" algn="tl">
                    <a:srgbClr val="000000">
                      <a:alpha val="43137"/>
                    </a:srgbClr>
                  </a:outerShdw>
                </a:effectLst>
              </a:rPr>
              <a:t>Les acteurs du projet :</a:t>
            </a:r>
          </a:p>
          <a:p>
            <a:pPr algn="just"/>
            <a:endParaRPr lang="fr-FR" sz="2000" b="1" i="1" u="sng" dirty="0" smtClean="0">
              <a:effectLst>
                <a:outerShdw blurRad="38100" dist="38100" dir="2700000" algn="tl">
                  <a:srgbClr val="000000">
                    <a:alpha val="43137"/>
                  </a:srgbClr>
                </a:outerShdw>
              </a:effectLst>
            </a:endParaRPr>
          </a:p>
          <a:p>
            <a:pPr marL="342900" indent="-342900" algn="just">
              <a:buFontTx/>
              <a:buChar char="-"/>
            </a:pPr>
            <a:r>
              <a:rPr lang="fr-FR" sz="2000" dirty="0" smtClean="0"/>
              <a:t>La municipalité de Mortain-Bocage : mise à disposition du terrain, …</a:t>
            </a:r>
          </a:p>
          <a:p>
            <a:pPr marL="342900" indent="-342900" algn="just">
              <a:buFontTx/>
              <a:buChar char="-"/>
            </a:pPr>
            <a:r>
              <a:rPr lang="fr-FR" sz="2000" dirty="0" smtClean="0"/>
              <a:t>L’association La chaîne de Solidarité du Mortainais et les bénévoles : porteurs du projet</a:t>
            </a:r>
          </a:p>
          <a:p>
            <a:pPr marL="342900" indent="-342900" algn="just">
              <a:buFontTx/>
              <a:buChar char="-"/>
            </a:pPr>
            <a:r>
              <a:rPr lang="fr-FR" sz="2000" dirty="0" smtClean="0"/>
              <a:t>Le Centre Social Forum du Mortainais de la Communauté d’Agglomération Mont Saint Michel Normandie : mise à disposition de la référente famille pour la coordination et le fonctionnement du jardin partagé</a:t>
            </a:r>
          </a:p>
          <a:p>
            <a:pPr marL="342900" indent="-342900" algn="just">
              <a:buFontTx/>
              <a:buChar char="-"/>
            </a:pPr>
            <a:r>
              <a:rPr lang="fr-FR" sz="2000" dirty="0" smtClean="0"/>
              <a:t>Les habitants : gestion des parcelles privées et des espaces partagés</a:t>
            </a:r>
          </a:p>
          <a:p>
            <a:pPr marL="342900" indent="-342900" algn="just">
              <a:buFontTx/>
              <a:buChar char="-"/>
            </a:pPr>
            <a:r>
              <a:rPr lang="fr-FR" sz="2000" dirty="0" smtClean="0"/>
              <a:t>L’IME ITEP : gestion d’une parcelle privée, construction d’un hôtel à insectes, entretien, …</a:t>
            </a:r>
          </a:p>
          <a:p>
            <a:pPr marL="342900" indent="-342900" algn="just">
              <a:buFontTx/>
              <a:buChar char="-"/>
            </a:pPr>
            <a:r>
              <a:rPr lang="fr-FR" sz="2000" dirty="0" smtClean="0"/>
              <a:t>La MSA (en cours)</a:t>
            </a:r>
          </a:p>
          <a:p>
            <a:pPr marL="342900" indent="-342900" algn="just">
              <a:buFontTx/>
              <a:buChar char="-"/>
            </a:pPr>
            <a:endParaRPr lang="fr-FR" sz="2000" dirty="0"/>
          </a:p>
          <a:p>
            <a:endParaRPr lang="fr-FR" sz="2000" dirty="0"/>
          </a:p>
          <a:p>
            <a:endParaRPr lang="fr-FR" sz="2000" dirty="0" smtClean="0"/>
          </a:p>
          <a:p>
            <a:endParaRPr lang="fr-FR" sz="2000" dirty="0" smtClean="0"/>
          </a:p>
        </p:txBody>
      </p:sp>
      <p:sp>
        <p:nvSpPr>
          <p:cNvPr id="10" name="Rectangle 9"/>
          <p:cNvSpPr/>
          <p:nvPr/>
        </p:nvSpPr>
        <p:spPr>
          <a:xfrm>
            <a:off x="1835696" y="127406"/>
            <a:ext cx="7056784" cy="646331"/>
          </a:xfrm>
          <a:prstGeom prst="rect">
            <a:avLst/>
          </a:prstGeom>
        </p:spPr>
        <p:txBody>
          <a:bodyPr wrap="square">
            <a:spAutoFit/>
          </a:bodyPr>
          <a:lstStyle/>
          <a:p>
            <a:r>
              <a:rPr lang="fr-FR" sz="3600" dirty="0" smtClean="0">
                <a:latin typeface="Amienne" pitchFamily="82" charset="0"/>
              </a:rPr>
              <a:t>Le jardin partagé de Mortain-Bocage</a:t>
            </a:r>
            <a:endParaRPr lang="fr-FR" sz="3600" dirty="0">
              <a:latin typeface="Amienne" pitchFamily="82" charset="0"/>
            </a:endParaRPr>
          </a:p>
        </p:txBody>
      </p:sp>
    </p:spTree>
    <p:extLst>
      <p:ext uri="{BB962C8B-B14F-4D97-AF65-F5344CB8AC3E}">
        <p14:creationId xmlns:p14="http://schemas.microsoft.com/office/powerpoint/2010/main" val="2018581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2" name="Rectangle à coins arrondis 11"/>
          <p:cNvSpPr/>
          <p:nvPr/>
        </p:nvSpPr>
        <p:spPr>
          <a:xfrm>
            <a:off x="2555776" y="3068960"/>
            <a:ext cx="4032448" cy="1512168"/>
          </a:xfrm>
          <a:prstGeom prst="roundRect">
            <a:avLst/>
          </a:prstGeom>
          <a:solidFill>
            <a:srgbClr val="FFF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00"/>
            <a:r>
              <a:rPr lang="fr-FR" sz="4800" dirty="0" smtClean="0">
                <a:solidFill>
                  <a:schemeClr val="tx1"/>
                </a:solidFill>
                <a:latin typeface="Amienne" pitchFamily="82" charset="0"/>
              </a:rPr>
              <a:t>Le jardin partagé aujourd’hui</a:t>
            </a:r>
          </a:p>
          <a:p>
            <a:pPr algn="ctr" defTabSz="756000"/>
            <a:endParaRPr lang="fr-FR" sz="800" dirty="0">
              <a:solidFill>
                <a:schemeClr val="tx1"/>
              </a:solidFill>
              <a:latin typeface="Amienne" pitchFamily="82" charset="0"/>
            </a:endParaRPr>
          </a:p>
        </p:txBody>
      </p:sp>
    </p:spTree>
    <p:extLst>
      <p:ext uri="{BB962C8B-B14F-4D97-AF65-F5344CB8AC3E}">
        <p14:creationId xmlns:p14="http://schemas.microsoft.com/office/powerpoint/2010/main" val="2857973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13688"/>
            <a:ext cx="9144000" cy="6858000"/>
          </a:xfrm>
          <a:prstGeom prst="rect">
            <a:avLst/>
          </a:prstGeom>
          <a:noFill/>
        </p:spPr>
      </p:pic>
      <p:sp>
        <p:nvSpPr>
          <p:cNvPr id="10" name="Rectangle 9"/>
          <p:cNvSpPr/>
          <p:nvPr/>
        </p:nvSpPr>
        <p:spPr>
          <a:xfrm>
            <a:off x="1150504" y="91285"/>
            <a:ext cx="7056784" cy="646331"/>
          </a:xfrm>
          <a:prstGeom prst="rect">
            <a:avLst/>
          </a:prstGeom>
        </p:spPr>
        <p:txBody>
          <a:bodyPr wrap="square">
            <a:spAutoFit/>
          </a:bodyPr>
          <a:lstStyle/>
          <a:p>
            <a:r>
              <a:rPr lang="fr-FR" sz="3600" dirty="0" smtClean="0">
                <a:latin typeface="Amienne" pitchFamily="82" charset="0"/>
              </a:rPr>
              <a:t>Le jardin partagé de Mortain-Bocage en photos</a:t>
            </a:r>
            <a:endParaRPr lang="fr-FR" sz="3600" dirty="0">
              <a:latin typeface="Amienne" pitchFamily="8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837056"/>
            <a:ext cx="4680520" cy="276339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815179"/>
            <a:ext cx="4427984" cy="284760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092" y="3815179"/>
            <a:ext cx="4104456" cy="2708920"/>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6320" y="994382"/>
            <a:ext cx="3344416" cy="2399928"/>
          </a:xfrm>
          <a:prstGeom prst="rect">
            <a:avLst/>
          </a:prstGeom>
        </p:spPr>
      </p:pic>
    </p:spTree>
    <p:extLst>
      <p:ext uri="{BB962C8B-B14F-4D97-AF65-F5344CB8AC3E}">
        <p14:creationId xmlns:p14="http://schemas.microsoft.com/office/powerpoint/2010/main" val="31880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2" name="Rectangle à coins arrondis 11"/>
          <p:cNvSpPr/>
          <p:nvPr/>
        </p:nvSpPr>
        <p:spPr>
          <a:xfrm>
            <a:off x="1979712" y="2348880"/>
            <a:ext cx="4464496" cy="648072"/>
          </a:xfrm>
          <a:prstGeom prst="roundRect">
            <a:avLst/>
          </a:prstGeom>
          <a:solidFill>
            <a:srgbClr val="FFF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56000"/>
            <a:r>
              <a:rPr lang="fr-FR" sz="3200" dirty="0" smtClean="0">
                <a:solidFill>
                  <a:schemeClr val="tx1"/>
                </a:solidFill>
                <a:latin typeface="Amienne" pitchFamily="82" charset="0"/>
              </a:rPr>
              <a:t>Origine du projet</a:t>
            </a:r>
          </a:p>
          <a:p>
            <a:pPr defTabSz="756000"/>
            <a:endParaRPr lang="fr-FR" sz="600" dirty="0">
              <a:solidFill>
                <a:schemeClr val="tx1"/>
              </a:solidFill>
              <a:latin typeface="Amienne" pitchFamily="82" charset="0"/>
            </a:endParaRPr>
          </a:p>
        </p:txBody>
      </p:sp>
      <p:sp>
        <p:nvSpPr>
          <p:cNvPr id="13" name="Rectangle à coins arrondis 12"/>
          <p:cNvSpPr/>
          <p:nvPr/>
        </p:nvSpPr>
        <p:spPr>
          <a:xfrm>
            <a:off x="1979712" y="3068960"/>
            <a:ext cx="4464496" cy="648072"/>
          </a:xfrm>
          <a:prstGeom prst="roundRect">
            <a:avLst/>
          </a:prstGeom>
          <a:solidFill>
            <a:srgbClr val="D2D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56000"/>
            <a:r>
              <a:rPr lang="fr-FR" sz="3200" dirty="0" smtClean="0">
                <a:solidFill>
                  <a:schemeClr val="tx1"/>
                </a:solidFill>
                <a:latin typeface="Amienne" pitchFamily="82" charset="0"/>
              </a:rPr>
              <a:t>Un jardin partagé ?</a:t>
            </a:r>
            <a:endParaRPr lang="fr-FR" sz="400" dirty="0">
              <a:solidFill>
                <a:schemeClr val="tx1"/>
              </a:solidFill>
              <a:latin typeface="Amienne" pitchFamily="82" charset="0"/>
            </a:endParaRPr>
          </a:p>
        </p:txBody>
      </p:sp>
      <p:sp>
        <p:nvSpPr>
          <p:cNvPr id="14" name="Rectangle à coins arrondis 13"/>
          <p:cNvSpPr/>
          <p:nvPr/>
        </p:nvSpPr>
        <p:spPr>
          <a:xfrm>
            <a:off x="1979712" y="3789040"/>
            <a:ext cx="4464496" cy="648072"/>
          </a:xfrm>
          <a:prstGeom prst="roundRect">
            <a:avLst/>
          </a:prstGeom>
          <a:solidFill>
            <a:srgbClr val="D2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56000"/>
            <a:r>
              <a:rPr lang="fr-FR" sz="3200" dirty="0" smtClean="0">
                <a:solidFill>
                  <a:schemeClr val="tx1"/>
                </a:solidFill>
                <a:latin typeface="Amienne" pitchFamily="82" charset="0"/>
              </a:rPr>
              <a:t>Transversalité du projet</a:t>
            </a:r>
          </a:p>
          <a:p>
            <a:pPr defTabSz="756000"/>
            <a:endParaRPr lang="fr-FR" sz="600" dirty="0">
              <a:solidFill>
                <a:schemeClr val="tx1"/>
              </a:solidFill>
              <a:latin typeface="Amienne" pitchFamily="82" charset="0"/>
            </a:endParaRPr>
          </a:p>
        </p:txBody>
      </p:sp>
      <p:sp>
        <p:nvSpPr>
          <p:cNvPr id="15" name="Rectangle à coins arrondis 14"/>
          <p:cNvSpPr/>
          <p:nvPr/>
        </p:nvSpPr>
        <p:spPr>
          <a:xfrm>
            <a:off x="1979712" y="4509120"/>
            <a:ext cx="4968552" cy="648072"/>
          </a:xfrm>
          <a:prstGeom prst="roundRect">
            <a:avLst/>
          </a:prstGeom>
          <a:solidFill>
            <a:srgbClr val="269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56000"/>
            <a:r>
              <a:rPr lang="fr-FR" sz="3200" dirty="0" smtClean="0">
                <a:solidFill>
                  <a:schemeClr val="tx1"/>
                </a:solidFill>
                <a:latin typeface="Amienne" pitchFamily="82" charset="0"/>
              </a:rPr>
              <a:t>Le jardin partagé de Mortain-Bocage</a:t>
            </a:r>
          </a:p>
          <a:p>
            <a:pPr defTabSz="756000"/>
            <a:endParaRPr lang="fr-FR" sz="600" dirty="0">
              <a:solidFill>
                <a:schemeClr val="tx1"/>
              </a:solidFill>
              <a:latin typeface="Amienne" pitchFamily="82" charset="0"/>
            </a:endParaRPr>
          </a:p>
        </p:txBody>
      </p:sp>
      <p:sp>
        <p:nvSpPr>
          <p:cNvPr id="4" name="ZoneTexte 3"/>
          <p:cNvSpPr txBox="1"/>
          <p:nvPr/>
        </p:nvSpPr>
        <p:spPr>
          <a:xfrm>
            <a:off x="2771800" y="1352962"/>
            <a:ext cx="3807453" cy="707886"/>
          </a:xfrm>
          <a:prstGeom prst="rect">
            <a:avLst/>
          </a:prstGeom>
          <a:noFill/>
        </p:spPr>
        <p:txBody>
          <a:bodyPr wrap="none" rtlCol="0">
            <a:spAutoFit/>
          </a:bodyPr>
          <a:lstStyle/>
          <a:p>
            <a:r>
              <a:rPr lang="fr-FR" sz="4000" dirty="0">
                <a:latin typeface="Amienne" pitchFamily="82" charset="0"/>
              </a:rPr>
              <a:t>Plan de la présentation</a:t>
            </a:r>
          </a:p>
        </p:txBody>
      </p:sp>
    </p:spTree>
    <p:extLst>
      <p:ext uri="{BB962C8B-B14F-4D97-AF65-F5344CB8AC3E}">
        <p14:creationId xmlns:p14="http://schemas.microsoft.com/office/powerpoint/2010/main" val="2793306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1560" y="0"/>
            <a:ext cx="6984774" cy="27380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9" name="Rectangle 18"/>
          <p:cNvSpPr/>
          <p:nvPr/>
        </p:nvSpPr>
        <p:spPr>
          <a:xfrm>
            <a:off x="611559" y="2762278"/>
            <a:ext cx="7005335" cy="343269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Picture 4" descr="Dessin de sapin en coul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00" y="732482"/>
            <a:ext cx="1222217" cy="11259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Dessin de sapin en coul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537" y="-5309"/>
            <a:ext cx="1222217" cy="11259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essin de sapin en coul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78" y="1558163"/>
            <a:ext cx="1222217" cy="11259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8424" y="0"/>
            <a:ext cx="755576"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prstClr val="black"/>
                </a:solidFill>
                <a:effectLst/>
                <a:uLnTx/>
                <a:uFillTx/>
                <a:latin typeface="Tw Cen MT" panose="020B0602020104020603"/>
                <a:ea typeface="+mn-ea"/>
                <a:cs typeface="+mn-cs"/>
              </a:rPr>
              <a:t>Cimetière avec mûr</a:t>
            </a:r>
            <a:endParaRPr kumimoji="0" lang="fr-FR" sz="11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cxnSp>
        <p:nvCxnSpPr>
          <p:cNvPr id="5" name="Connecteur droit 4"/>
          <p:cNvCxnSpPr/>
          <p:nvPr/>
        </p:nvCxnSpPr>
        <p:spPr>
          <a:xfrm>
            <a:off x="7596336" y="44624"/>
            <a:ext cx="0" cy="6813376"/>
          </a:xfrm>
          <a:prstGeom prst="line">
            <a:avLst/>
          </a:prstGeom>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nvCxnSpPr>
        <p:spPr>
          <a:xfrm>
            <a:off x="7596336" y="2996952"/>
            <a:ext cx="79208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7596336" y="476672"/>
            <a:ext cx="79208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prstClr val="black"/>
                </a:solidFill>
                <a:effectLst/>
                <a:uLnTx/>
                <a:uFillTx/>
                <a:latin typeface="Tw Cen MT" panose="020B0602020104020603"/>
                <a:ea typeface="+mn-ea"/>
                <a:cs typeface="+mn-cs"/>
              </a:rPr>
              <a:t>Partie gardée pour extension du cimetière </a:t>
            </a:r>
            <a:endParaRPr kumimoji="0" lang="fr-FR" sz="11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Rectangle 10"/>
          <p:cNvSpPr/>
          <p:nvPr/>
        </p:nvSpPr>
        <p:spPr>
          <a:xfrm>
            <a:off x="0" y="0"/>
            <a:ext cx="61156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 name="ZoneTexte 11"/>
          <p:cNvSpPr txBox="1"/>
          <p:nvPr/>
        </p:nvSpPr>
        <p:spPr>
          <a:xfrm>
            <a:off x="0" y="1772816"/>
            <a:ext cx="75557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black"/>
                </a:solidFill>
                <a:effectLst/>
                <a:uLnTx/>
                <a:uFillTx/>
                <a:latin typeface="Tw Cen MT" panose="020B0602020104020603"/>
                <a:ea typeface="+mn-ea"/>
                <a:cs typeface="+mn-cs"/>
              </a:rPr>
              <a:t>Chemin menant à la Petite Chapelle</a:t>
            </a:r>
            <a:endParaRPr kumimoji="0" lang="fr-FR" sz="105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Rectangle 12"/>
          <p:cNvSpPr/>
          <p:nvPr/>
        </p:nvSpPr>
        <p:spPr>
          <a:xfrm>
            <a:off x="611560" y="6165304"/>
            <a:ext cx="6984776"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P</a:t>
            </a: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arking</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5" name="Ellipse 14"/>
          <p:cNvSpPr/>
          <p:nvPr/>
        </p:nvSpPr>
        <p:spPr>
          <a:xfrm>
            <a:off x="3275856" y="2002778"/>
            <a:ext cx="2030576" cy="198834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ZoneTexte 34"/>
          <p:cNvSpPr txBox="1"/>
          <p:nvPr/>
        </p:nvSpPr>
        <p:spPr>
          <a:xfrm>
            <a:off x="791931" y="4402191"/>
            <a:ext cx="26396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prstClr val="black"/>
                </a:solidFill>
                <a:latin typeface="Tw Cen MT" panose="020B0602020104020603"/>
              </a:rPr>
              <a:t>Jachère fleurie</a:t>
            </a:r>
            <a:endParaRPr lang="fr-FR" noProof="0" dirty="0" smtClean="0">
              <a:solidFill>
                <a:prstClr val="black"/>
              </a:solidFill>
              <a:latin typeface="Tw Cen MT" panose="020B0602020104020603"/>
            </a:endParaRPr>
          </a:p>
        </p:txBody>
      </p:sp>
      <p:sp>
        <p:nvSpPr>
          <p:cNvPr id="3" name="ZoneTexte 2"/>
          <p:cNvSpPr txBox="1"/>
          <p:nvPr/>
        </p:nvSpPr>
        <p:spPr>
          <a:xfrm>
            <a:off x="1115616" y="332656"/>
            <a:ext cx="14397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Espace détente</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ZoneTexte 3"/>
          <p:cNvSpPr txBox="1"/>
          <p:nvPr/>
        </p:nvSpPr>
        <p:spPr>
          <a:xfrm>
            <a:off x="3614960" y="3136661"/>
            <a:ext cx="14682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Espace convivialité</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4" name="Rectangle 43"/>
          <p:cNvSpPr/>
          <p:nvPr/>
        </p:nvSpPr>
        <p:spPr>
          <a:xfrm>
            <a:off x="611561" y="2642991"/>
            <a:ext cx="2729820" cy="629488"/>
          </a:xfrm>
          <a:prstGeom prst="rect">
            <a:avLst/>
          </a:prstGeom>
          <a:solidFill>
            <a:srgbClr val="85653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Allée</a:t>
            </a:r>
            <a:r>
              <a:rPr kumimoji="0" lang="fr-FR" sz="1800" b="0" i="0" u="none" strike="noStrike" kern="1200" cap="none" spc="0" normalizeH="0" baseline="0" noProof="0" dirty="0" smtClean="0">
                <a:ln>
                  <a:noFill/>
                </a:ln>
                <a:solidFill>
                  <a:prstClr val="white"/>
                </a:solidFill>
                <a:effectLst/>
                <a:uLnTx/>
                <a:uFillTx/>
                <a:latin typeface="Tw Cen MT" panose="020B0602020104020603"/>
                <a:ea typeface="+mn-ea"/>
                <a:cs typeface="+mn-cs"/>
              </a:rPr>
              <a:t> </a:t>
            </a: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centrale accès tracteur, et piétons …</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8" name="ZoneTexte 47"/>
          <p:cNvSpPr txBox="1"/>
          <p:nvPr/>
        </p:nvSpPr>
        <p:spPr>
          <a:xfrm>
            <a:off x="6382530" y="5082152"/>
            <a:ext cx="1120940" cy="954107"/>
          </a:xfrm>
          <a:prstGeom prst="rect">
            <a:avLst/>
          </a:prstGeom>
          <a:solidFill>
            <a:srgbClr val="FFFA3B"/>
          </a:solidFill>
          <a:ln w="285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Tw Cen MT" panose="020B06020201040206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Rectangle 6"/>
          <p:cNvSpPr/>
          <p:nvPr/>
        </p:nvSpPr>
        <p:spPr>
          <a:xfrm>
            <a:off x="5306432" y="5109289"/>
            <a:ext cx="1005505" cy="40140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1" name="Rectangle 30"/>
          <p:cNvSpPr/>
          <p:nvPr/>
        </p:nvSpPr>
        <p:spPr>
          <a:xfrm>
            <a:off x="5312457" y="5554310"/>
            <a:ext cx="1005505" cy="481949"/>
          </a:xfrm>
          <a:prstGeom prst="rect">
            <a:avLst/>
          </a:prstGeom>
          <a:solidFill>
            <a:srgbClr val="FFF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0" name="Rectangle 29"/>
          <p:cNvSpPr/>
          <p:nvPr/>
        </p:nvSpPr>
        <p:spPr>
          <a:xfrm>
            <a:off x="6382530" y="4676444"/>
            <a:ext cx="1120940" cy="33266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pic>
        <p:nvPicPr>
          <p:cNvPr id="1026" name="Picture 2" descr="Arbre /arbuste / feuillage et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9508" y="-100856"/>
            <a:ext cx="2112169" cy="5023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Arbre /arbuste / feuillage et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9768" y="-128748"/>
            <a:ext cx="2112169" cy="5023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Arbre /arbuste / feuillage et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7656" y="-134152"/>
            <a:ext cx="2112169" cy="5023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rbre /arbuste / feuillage et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930161" y="1623004"/>
            <a:ext cx="949441" cy="50231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Dessin de sapin en coul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28" y="2817486"/>
            <a:ext cx="1222217" cy="11259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tipi végétal&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286" y="5262717"/>
            <a:ext cx="652381" cy="8406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parterre de fleurs dessi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6195" y="5335875"/>
            <a:ext cx="901041" cy="7288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sultat de recherche d'images pour &quot;mobilier de jardin en palettes&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8049" y="2473015"/>
            <a:ext cx="867812" cy="613348"/>
          </a:xfrm>
          <a:prstGeom prst="rect">
            <a:avLst/>
          </a:prstGeom>
          <a:noFill/>
          <a:extLst>
            <a:ext uri="{909E8E84-426E-40DD-AFC4-6F175D3DCCD1}">
              <a14:hiddenFill xmlns:a14="http://schemas.microsoft.com/office/drawing/2010/main">
                <a:solidFill>
                  <a:srgbClr val="FFFFFF"/>
                </a:solidFill>
              </a14:hiddenFill>
            </a:ext>
          </a:extLst>
        </p:spPr>
      </p:pic>
      <p:sp>
        <p:nvSpPr>
          <p:cNvPr id="6" name="Arc plein 5"/>
          <p:cNvSpPr/>
          <p:nvPr/>
        </p:nvSpPr>
        <p:spPr>
          <a:xfrm>
            <a:off x="3124353" y="1600675"/>
            <a:ext cx="2318608" cy="2045375"/>
          </a:xfrm>
          <a:prstGeom prst="blockArc">
            <a:avLst/>
          </a:prstGeom>
          <a:solidFill>
            <a:srgbClr val="856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16"/>
          <p:cNvSpPr/>
          <p:nvPr/>
        </p:nvSpPr>
        <p:spPr>
          <a:xfrm>
            <a:off x="5306432" y="4771523"/>
            <a:ext cx="921752" cy="2769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18" name="Rectangle 17"/>
          <p:cNvSpPr/>
          <p:nvPr/>
        </p:nvSpPr>
        <p:spPr>
          <a:xfrm>
            <a:off x="4932040" y="5554310"/>
            <a:ext cx="323812" cy="5103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p>
        </p:txBody>
      </p:sp>
    </p:spTree>
    <p:extLst>
      <p:ext uri="{BB962C8B-B14F-4D97-AF65-F5344CB8AC3E}">
        <p14:creationId xmlns:p14="http://schemas.microsoft.com/office/powerpoint/2010/main" val="2310700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5" name="Rectangle 4"/>
          <p:cNvSpPr/>
          <p:nvPr/>
        </p:nvSpPr>
        <p:spPr>
          <a:xfrm>
            <a:off x="1187624" y="88954"/>
            <a:ext cx="7056784" cy="646331"/>
          </a:xfrm>
          <a:prstGeom prst="rect">
            <a:avLst/>
          </a:prstGeom>
        </p:spPr>
        <p:txBody>
          <a:bodyPr wrap="square">
            <a:spAutoFit/>
          </a:bodyPr>
          <a:lstStyle/>
          <a:p>
            <a:r>
              <a:rPr lang="fr-FR" sz="3600" dirty="0" smtClean="0">
                <a:latin typeface="Amienne" pitchFamily="82" charset="0"/>
              </a:rPr>
              <a:t>Les aménagements réalisés jusqu’à aujourd’hui</a:t>
            </a:r>
            <a:endParaRPr lang="fr-FR" sz="3600" dirty="0">
              <a:latin typeface="Amienne" pitchFamily="8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72" y="952599"/>
            <a:ext cx="2831552" cy="204435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0816" y="1955676"/>
            <a:ext cx="2718048" cy="3861048"/>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272" y="3766895"/>
            <a:ext cx="2831552" cy="2187900"/>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644" y="968276"/>
            <a:ext cx="2718048" cy="1698724"/>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1764" y="3790261"/>
            <a:ext cx="2555776" cy="2084908"/>
          </a:xfrm>
          <a:prstGeom prst="rect">
            <a:avLst/>
          </a:prstGeom>
        </p:spPr>
      </p:pic>
    </p:spTree>
    <p:extLst>
      <p:ext uri="{BB962C8B-B14F-4D97-AF65-F5344CB8AC3E}">
        <p14:creationId xmlns:p14="http://schemas.microsoft.com/office/powerpoint/2010/main" val="2602963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5" name="ZoneTexte 14"/>
          <p:cNvSpPr txBox="1"/>
          <p:nvPr/>
        </p:nvSpPr>
        <p:spPr>
          <a:xfrm>
            <a:off x="251520" y="929819"/>
            <a:ext cx="8712968" cy="5016758"/>
          </a:xfrm>
          <a:prstGeom prst="rect">
            <a:avLst/>
          </a:prstGeom>
          <a:solidFill>
            <a:schemeClr val="bg1"/>
          </a:solidFill>
        </p:spPr>
        <p:txBody>
          <a:bodyPr wrap="square" rtlCol="0">
            <a:spAutoFit/>
          </a:bodyPr>
          <a:lstStyle/>
          <a:p>
            <a:endParaRPr lang="fr-FR" sz="2000" dirty="0"/>
          </a:p>
          <a:p>
            <a:endParaRPr lang="fr-FR" sz="2000" dirty="0" smtClean="0"/>
          </a:p>
          <a:p>
            <a:r>
              <a:rPr lang="fr-FR" sz="2000" dirty="0" smtClean="0"/>
              <a:t>Afin de permettre un bon fonctionnement du jardin partagé, il est envisagé d’installer :</a:t>
            </a:r>
          </a:p>
          <a:p>
            <a:endParaRPr lang="fr-FR" sz="2000" dirty="0" smtClean="0"/>
          </a:p>
          <a:p>
            <a:pPr marL="342900" indent="-342900">
              <a:buFontTx/>
              <a:buChar char="-"/>
            </a:pPr>
            <a:r>
              <a:rPr lang="fr-FR" sz="2000" dirty="0" smtClean="0"/>
              <a:t>Un cabanon en bois : pour y ranger les divers outils de jardinage, …avec une base en dalles concassées permettant ainsi une stabilité</a:t>
            </a:r>
          </a:p>
          <a:p>
            <a:pPr marL="342900" indent="-342900">
              <a:buFontTx/>
              <a:buChar char="-"/>
            </a:pPr>
            <a:r>
              <a:rPr lang="fr-FR" sz="2000" dirty="0" smtClean="0"/>
              <a:t>Un toilette sèche (avec sciure) installé dans un cabanon également en bois. </a:t>
            </a:r>
          </a:p>
          <a:p>
            <a:pPr marL="342900" indent="-342900">
              <a:buFontTx/>
              <a:buChar char="-"/>
            </a:pPr>
            <a:r>
              <a:rPr lang="fr-FR" sz="2000" dirty="0" smtClean="0"/>
              <a:t>Des composteurs</a:t>
            </a:r>
          </a:p>
          <a:p>
            <a:pPr marL="342900" indent="-342900">
              <a:buFontTx/>
              <a:buChar char="-"/>
            </a:pPr>
            <a:r>
              <a:rPr lang="fr-FR" sz="2000" dirty="0" smtClean="0"/>
              <a:t>Des allées adaptées aux personnes à mobilité réduite (soit en sable, ou autre matériau…)</a:t>
            </a:r>
          </a:p>
          <a:p>
            <a:pPr marL="342900" indent="-342900">
              <a:buFontTx/>
              <a:buChar char="-"/>
            </a:pPr>
            <a:r>
              <a:rPr lang="fr-FR" sz="2000" dirty="0" smtClean="0"/>
              <a:t>Des bancs </a:t>
            </a:r>
          </a:p>
          <a:p>
            <a:pPr marL="342900" indent="-342900">
              <a:buFontTx/>
              <a:buChar char="-"/>
            </a:pPr>
            <a:r>
              <a:rPr lang="fr-FR" sz="2000" dirty="0" smtClean="0"/>
              <a:t>Hôtel à insectes, des ruches avec une haie mellifère, et une ruche pédagogique</a:t>
            </a:r>
          </a:p>
          <a:p>
            <a:pPr marL="342900" indent="-342900">
              <a:buFontTx/>
              <a:buChar char="-"/>
            </a:pPr>
            <a:r>
              <a:rPr lang="fr-FR" sz="2000" dirty="0" smtClean="0"/>
              <a:t>Clôture de délimitation en rondins de bois dans les angles</a:t>
            </a:r>
          </a:p>
          <a:p>
            <a:pPr marL="342900" indent="-342900">
              <a:buFontTx/>
              <a:buChar char="-"/>
            </a:pPr>
            <a:r>
              <a:rPr lang="fr-FR" sz="2000" dirty="0" smtClean="0"/>
              <a:t>Cuve récupératrice d’eau</a:t>
            </a:r>
          </a:p>
          <a:p>
            <a:pPr marL="342900" indent="-342900">
              <a:buFontTx/>
              <a:buChar char="-"/>
            </a:pPr>
            <a:r>
              <a:rPr lang="fr-FR" sz="2000" dirty="0" smtClean="0"/>
              <a:t>Socle en béton de 1m² pour installation d’une ruche pédagogique</a:t>
            </a:r>
          </a:p>
        </p:txBody>
      </p:sp>
      <p:sp>
        <p:nvSpPr>
          <p:cNvPr id="6" name="Rectangle 5"/>
          <p:cNvSpPr/>
          <p:nvPr/>
        </p:nvSpPr>
        <p:spPr>
          <a:xfrm>
            <a:off x="1430736" y="127004"/>
            <a:ext cx="7056784" cy="646331"/>
          </a:xfrm>
          <a:prstGeom prst="rect">
            <a:avLst/>
          </a:prstGeom>
        </p:spPr>
        <p:txBody>
          <a:bodyPr wrap="square">
            <a:spAutoFit/>
          </a:bodyPr>
          <a:lstStyle/>
          <a:p>
            <a:r>
              <a:rPr lang="fr-FR" sz="3600" dirty="0" smtClean="0">
                <a:latin typeface="Amienne" pitchFamily="82" charset="0"/>
              </a:rPr>
              <a:t>Les aménagements envisagés par la suite</a:t>
            </a:r>
            <a:endParaRPr lang="fr-FR" sz="3600" dirty="0">
              <a:latin typeface="Amienne" pitchFamily="82" charset="0"/>
            </a:endParaRPr>
          </a:p>
        </p:txBody>
      </p:sp>
    </p:spTree>
    <p:extLst>
      <p:ext uri="{BB962C8B-B14F-4D97-AF65-F5344CB8AC3E}">
        <p14:creationId xmlns:p14="http://schemas.microsoft.com/office/powerpoint/2010/main" val="3842433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5" name="ZoneTexte 14"/>
          <p:cNvSpPr txBox="1"/>
          <p:nvPr/>
        </p:nvSpPr>
        <p:spPr>
          <a:xfrm>
            <a:off x="251520" y="929819"/>
            <a:ext cx="8712968" cy="4708981"/>
          </a:xfrm>
          <a:prstGeom prst="rect">
            <a:avLst/>
          </a:prstGeom>
          <a:solidFill>
            <a:schemeClr val="bg1"/>
          </a:solidFill>
        </p:spPr>
        <p:txBody>
          <a:bodyPr wrap="square" rtlCol="0">
            <a:spAutoFit/>
          </a:bodyPr>
          <a:lstStyle/>
          <a:p>
            <a:r>
              <a:rPr lang="fr-FR" sz="2000" dirty="0" smtClean="0"/>
              <a:t>Pour favoriser la biodiversité et sensibiliser le public, trois ruches vont être mises en place. Elles seront placées à l’écart des parcelles et de la partie centrale du jardin. </a:t>
            </a:r>
          </a:p>
          <a:p>
            <a:r>
              <a:rPr lang="fr-FR" sz="2000" dirty="0" smtClean="0"/>
              <a:t>Un apiculteur référent s’en occupera régulièrement, et des actions de sensibilisation et de communication auront lieu régulièrement autour du thème de la biodiversité.</a:t>
            </a:r>
          </a:p>
          <a:p>
            <a:endParaRPr lang="fr-FR" sz="2000" dirty="0" smtClean="0"/>
          </a:p>
          <a:p>
            <a:r>
              <a:rPr lang="fr-FR" sz="2000" dirty="0" smtClean="0"/>
              <a:t>Les ruches seront de type Dadant, avec un toit façon « </a:t>
            </a:r>
            <a:r>
              <a:rPr lang="fr-FR" sz="2000" dirty="0" err="1" smtClean="0"/>
              <a:t>châlet</a:t>
            </a:r>
            <a:r>
              <a:rPr lang="fr-FR" sz="2000" dirty="0" smtClean="0"/>
              <a:t> ». </a:t>
            </a:r>
          </a:p>
          <a:p>
            <a:r>
              <a:rPr lang="fr-FR" sz="2000" dirty="0" smtClean="0"/>
              <a:t>Une haie à essence mellifère sera plantée au devant de ruches pour :</a:t>
            </a:r>
          </a:p>
          <a:p>
            <a:pPr>
              <a:buFontTx/>
              <a:buChar char="-"/>
            </a:pPr>
            <a:r>
              <a:rPr lang="fr-FR" sz="2000" dirty="0" smtClean="0"/>
              <a:t> Imposer une hauteur d’envol aux abeilles pour ne pas perturber les jardiniers</a:t>
            </a:r>
          </a:p>
          <a:p>
            <a:pPr>
              <a:buFontTx/>
              <a:buChar char="-"/>
            </a:pPr>
            <a:r>
              <a:rPr lang="fr-FR" sz="2000" dirty="0" smtClean="0"/>
              <a:t> Délimiter l’emplacement des ruches</a:t>
            </a:r>
          </a:p>
          <a:p>
            <a:pPr>
              <a:buFontTx/>
              <a:buChar char="-"/>
            </a:pPr>
            <a:r>
              <a:rPr lang="fr-FR" sz="2000" dirty="0" smtClean="0"/>
              <a:t> Favoriser la biodiversité avec fleurs adaptées aux abeilles</a:t>
            </a:r>
          </a:p>
          <a:p>
            <a:r>
              <a:rPr lang="fr-FR" sz="2000" dirty="0" smtClean="0"/>
              <a:t>Un panneau à visée informative sera implantée au devant </a:t>
            </a:r>
          </a:p>
          <a:p>
            <a:r>
              <a:rPr lang="fr-FR" sz="2000" dirty="0" smtClean="0"/>
              <a:t>de la haie.</a:t>
            </a:r>
          </a:p>
          <a:p>
            <a:endParaRPr lang="fr-FR" sz="2000" dirty="0" smtClean="0"/>
          </a:p>
        </p:txBody>
      </p:sp>
      <p:sp>
        <p:nvSpPr>
          <p:cNvPr id="6" name="Rectangle 5"/>
          <p:cNvSpPr/>
          <p:nvPr/>
        </p:nvSpPr>
        <p:spPr>
          <a:xfrm>
            <a:off x="2713336" y="127004"/>
            <a:ext cx="3717328" cy="646331"/>
          </a:xfrm>
          <a:prstGeom prst="rect">
            <a:avLst/>
          </a:prstGeom>
        </p:spPr>
        <p:txBody>
          <a:bodyPr wrap="square">
            <a:spAutoFit/>
          </a:bodyPr>
          <a:lstStyle/>
          <a:p>
            <a:r>
              <a:rPr lang="fr-FR" sz="3600" dirty="0" smtClean="0">
                <a:latin typeface="Amienne" pitchFamily="82" charset="0"/>
              </a:rPr>
              <a:t>L’installation des ruches</a:t>
            </a:r>
            <a:endParaRPr lang="fr-FR" sz="3600" dirty="0">
              <a:latin typeface="Amienne" pitchFamily="82" charset="0"/>
            </a:endParaRPr>
          </a:p>
        </p:txBody>
      </p:sp>
      <p:pic>
        <p:nvPicPr>
          <p:cNvPr id="1026" name="Picture 2" descr="Résultat de recherche d'images pour &quot;ruches dadant&quot;"/>
          <p:cNvPicPr>
            <a:picLocks noChangeAspect="1" noChangeArrowheads="1"/>
          </p:cNvPicPr>
          <p:nvPr/>
        </p:nvPicPr>
        <p:blipFill>
          <a:blip r:embed="rId3" cstate="print"/>
          <a:srcRect/>
          <a:stretch>
            <a:fillRect/>
          </a:stretch>
        </p:blipFill>
        <p:spPr bwMode="auto">
          <a:xfrm>
            <a:off x="6732240" y="4581128"/>
            <a:ext cx="2276872" cy="2276872"/>
          </a:xfrm>
          <a:prstGeom prst="rect">
            <a:avLst/>
          </a:prstGeom>
          <a:noFill/>
        </p:spPr>
      </p:pic>
    </p:spTree>
    <p:extLst>
      <p:ext uri="{BB962C8B-B14F-4D97-AF65-F5344CB8AC3E}">
        <p14:creationId xmlns:p14="http://schemas.microsoft.com/office/powerpoint/2010/main" val="3842433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6" name="Rectangle 5"/>
          <p:cNvSpPr/>
          <p:nvPr/>
        </p:nvSpPr>
        <p:spPr>
          <a:xfrm>
            <a:off x="2713336" y="127004"/>
            <a:ext cx="3717328" cy="646331"/>
          </a:xfrm>
          <a:prstGeom prst="rect">
            <a:avLst/>
          </a:prstGeom>
        </p:spPr>
        <p:txBody>
          <a:bodyPr wrap="square">
            <a:spAutoFit/>
          </a:bodyPr>
          <a:lstStyle/>
          <a:p>
            <a:r>
              <a:rPr lang="fr-FR" sz="3600" dirty="0" smtClean="0">
                <a:latin typeface="Amienne" pitchFamily="82" charset="0"/>
              </a:rPr>
              <a:t>L’installation des ruches</a:t>
            </a:r>
            <a:endParaRPr lang="fr-FR" sz="3600" dirty="0">
              <a:latin typeface="Amienne" pitchFamily="82" charset="0"/>
            </a:endParaRPr>
          </a:p>
        </p:txBody>
      </p:sp>
      <p:pic>
        <p:nvPicPr>
          <p:cNvPr id="7170" name="Picture 2" descr="Résultat de recherche d'images pour &quot;bee pass&quot;"/>
          <p:cNvPicPr>
            <a:picLocks noChangeAspect="1" noChangeArrowheads="1"/>
          </p:cNvPicPr>
          <p:nvPr/>
        </p:nvPicPr>
        <p:blipFill>
          <a:blip r:embed="rId3" cstate="print"/>
          <a:srcRect/>
          <a:stretch>
            <a:fillRect/>
          </a:stretch>
        </p:blipFill>
        <p:spPr bwMode="auto">
          <a:xfrm>
            <a:off x="0" y="476672"/>
            <a:ext cx="2232248" cy="5923318"/>
          </a:xfrm>
          <a:prstGeom prst="rect">
            <a:avLst/>
          </a:prstGeom>
          <a:noFill/>
        </p:spPr>
      </p:pic>
      <p:sp>
        <p:nvSpPr>
          <p:cNvPr id="8" name="ZoneTexte 7"/>
          <p:cNvSpPr txBox="1"/>
          <p:nvPr/>
        </p:nvSpPr>
        <p:spPr>
          <a:xfrm>
            <a:off x="2331940" y="759274"/>
            <a:ext cx="6732240" cy="5940088"/>
          </a:xfrm>
          <a:prstGeom prst="rect">
            <a:avLst/>
          </a:prstGeom>
          <a:solidFill>
            <a:schemeClr val="bg1"/>
          </a:solidFill>
        </p:spPr>
        <p:txBody>
          <a:bodyPr wrap="square" rtlCol="0">
            <a:spAutoFit/>
          </a:bodyPr>
          <a:lstStyle/>
          <a:p>
            <a:pPr algn="just"/>
            <a:r>
              <a:rPr lang="fr-FR" sz="2000" dirty="0" smtClean="0"/>
              <a:t>Une ruche pédagogique sera également installée au jardin. </a:t>
            </a:r>
          </a:p>
          <a:p>
            <a:pPr algn="just"/>
            <a:r>
              <a:rPr lang="fr-FR" sz="2000" dirty="0" smtClean="0"/>
              <a:t>La ruche « BEE-PASS » est aussi de type Dadant, mais possède une colonne d’une hauteur de 2,50m par laquelle les abeilles circulent. Ainsi, elles ne gênent pas les observateurs. Le corps de ruche est muni de vitres en polycarbonate qui permettent une observation de l’essaim. </a:t>
            </a:r>
          </a:p>
          <a:p>
            <a:pPr algn="just"/>
            <a:r>
              <a:rPr lang="fr-FR" sz="2000" dirty="0" smtClean="0"/>
              <a:t>Elle doit être posée sur un support stable et résistant. Les différentes possibilités sont :</a:t>
            </a:r>
          </a:p>
          <a:p>
            <a:pPr algn="just">
              <a:buFontTx/>
              <a:buChar char="-"/>
            </a:pPr>
            <a:r>
              <a:rPr lang="fr-FR" sz="2000" dirty="0" smtClean="0"/>
              <a:t>  Une dalle en béton d’environ 1m²</a:t>
            </a:r>
          </a:p>
          <a:p>
            <a:pPr algn="just"/>
            <a:r>
              <a:rPr lang="fr-FR" sz="2000" dirty="0" smtClean="0"/>
              <a:t>- Des pieux en bois imputrescible (robinier, châtaignier) de section 10cm*10cm</a:t>
            </a:r>
          </a:p>
          <a:p>
            <a:pPr algn="just"/>
            <a:r>
              <a:rPr lang="fr-FR" sz="2000" dirty="0" smtClean="0"/>
              <a:t>- Une plateforme en bois imputrescible</a:t>
            </a:r>
          </a:p>
          <a:p>
            <a:pPr algn="just"/>
            <a:r>
              <a:rPr lang="fr-FR" sz="2000" dirty="0" smtClean="0"/>
              <a:t>- Une plateforme en pierre ancrée dans le sol</a:t>
            </a:r>
          </a:p>
          <a:p>
            <a:pPr algn="just"/>
            <a:endParaRPr lang="fr-FR" sz="2000" dirty="0" smtClean="0"/>
          </a:p>
          <a:p>
            <a:pPr algn="just"/>
            <a:r>
              <a:rPr lang="fr-FR" sz="2000" dirty="0" smtClean="0"/>
              <a:t>La ruche sera placée à une autre extrémité du jardin que les ruches classiques, elle sera le support de nombreuses activités de sensibilisation à la biodiversité, notamment avec les scolaires.</a:t>
            </a:r>
          </a:p>
          <a:p>
            <a:endParaRPr lang="fr-FR" sz="2000" dirty="0" smtClean="0"/>
          </a:p>
        </p:txBody>
      </p:sp>
    </p:spTree>
    <p:extLst>
      <p:ext uri="{BB962C8B-B14F-4D97-AF65-F5344CB8AC3E}">
        <p14:creationId xmlns:p14="http://schemas.microsoft.com/office/powerpoint/2010/main" val="2624357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5" name="ZoneTexte 14"/>
          <p:cNvSpPr txBox="1"/>
          <p:nvPr/>
        </p:nvSpPr>
        <p:spPr>
          <a:xfrm>
            <a:off x="1187624" y="1707624"/>
            <a:ext cx="6480720" cy="707886"/>
          </a:xfrm>
          <a:prstGeom prst="rect">
            <a:avLst/>
          </a:prstGeom>
          <a:noFill/>
        </p:spPr>
        <p:txBody>
          <a:bodyPr wrap="square" rtlCol="0">
            <a:spAutoFit/>
          </a:bodyPr>
          <a:lstStyle/>
          <a:p>
            <a:endParaRPr lang="fr-FR" sz="2000" dirty="0"/>
          </a:p>
          <a:p>
            <a:endParaRPr lang="fr-FR" sz="2000" dirty="0" smtClean="0"/>
          </a:p>
        </p:txBody>
      </p:sp>
      <p:sp>
        <p:nvSpPr>
          <p:cNvPr id="6" name="Rectangle 5"/>
          <p:cNvSpPr/>
          <p:nvPr/>
        </p:nvSpPr>
        <p:spPr>
          <a:xfrm>
            <a:off x="3203848" y="95716"/>
            <a:ext cx="7056784" cy="646331"/>
          </a:xfrm>
          <a:prstGeom prst="rect">
            <a:avLst/>
          </a:prstGeom>
        </p:spPr>
        <p:txBody>
          <a:bodyPr wrap="square">
            <a:spAutoFit/>
          </a:bodyPr>
          <a:lstStyle/>
          <a:p>
            <a:r>
              <a:rPr lang="fr-FR" sz="3600" dirty="0" smtClean="0">
                <a:latin typeface="Amienne" pitchFamily="82" charset="0"/>
              </a:rPr>
              <a:t>La jachère fleurie</a:t>
            </a:r>
            <a:endParaRPr lang="fr-FR" sz="3600" dirty="0">
              <a:latin typeface="Amienne" pitchFamily="82" charset="0"/>
            </a:endParaRPr>
          </a:p>
        </p:txBody>
      </p:sp>
      <p:sp>
        <p:nvSpPr>
          <p:cNvPr id="4" name="ZoneTexte 3"/>
          <p:cNvSpPr txBox="1"/>
          <p:nvPr/>
        </p:nvSpPr>
        <p:spPr>
          <a:xfrm>
            <a:off x="254968" y="1235839"/>
            <a:ext cx="8781528" cy="5355312"/>
          </a:xfrm>
          <a:prstGeom prst="rect">
            <a:avLst/>
          </a:prstGeom>
          <a:solidFill>
            <a:schemeClr val="bg1"/>
          </a:solidFill>
        </p:spPr>
        <p:txBody>
          <a:bodyPr wrap="square" rtlCol="0">
            <a:spAutoFit/>
          </a:bodyPr>
          <a:lstStyle/>
          <a:p>
            <a:pPr algn="just"/>
            <a:r>
              <a:rPr lang="fr-FR" dirty="0" smtClean="0"/>
              <a:t>Un grand espace de terre a été retourné en prévision de l’attribution de parcelle. Cependant peu de parcelles ont été attribuées. Et celles attribuées ont été regroupées afin de ne pas se disperser dans l’espace. </a:t>
            </a:r>
          </a:p>
          <a:p>
            <a:pPr algn="just"/>
            <a:endParaRPr lang="fr-FR" dirty="0" smtClean="0"/>
          </a:p>
          <a:p>
            <a:pPr algn="just"/>
            <a:r>
              <a:rPr lang="fr-FR" dirty="0" smtClean="0"/>
              <a:t>Afin de ne pas laisser la parcelle en herbe, et d’amender la terre, il a été convenu de semer une jachère fleurie, pour agrémenter le jardin partagé, avec un intérêt visuel mais surtout écologique. </a:t>
            </a:r>
          </a:p>
          <a:p>
            <a:pPr algn="just"/>
            <a:r>
              <a:rPr lang="fr-FR" dirty="0" smtClean="0"/>
              <a:t>Par ailleurs, le jardin partagé étant situé juste à côté du cimetière, les fleurs de la jachère seront proposées aux personnes venant au cimetière. Elles seront mise à disposition gratuitement, et les personnes pourront se servir si elles le souhaitent. </a:t>
            </a:r>
          </a:p>
          <a:p>
            <a:pPr algn="just"/>
            <a:endParaRPr lang="fr-FR" dirty="0"/>
          </a:p>
          <a:p>
            <a:pPr algn="just"/>
            <a:r>
              <a:rPr lang="fr-FR" dirty="0" smtClean="0"/>
              <a:t>La </a:t>
            </a:r>
            <a:r>
              <a:rPr lang="fr-FR" dirty="0"/>
              <a:t>jachère fleurie permet d’embellir le jardin de manière rapide et facile, favorise la biodiversité, attire les pollinisateurs et permet un entretien plus </a:t>
            </a:r>
            <a:r>
              <a:rPr lang="fr-FR" dirty="0" smtClean="0"/>
              <a:t>facile.</a:t>
            </a:r>
          </a:p>
          <a:p>
            <a:pPr algn="just"/>
            <a:endParaRPr lang="fr-FR" dirty="0" smtClean="0"/>
          </a:p>
          <a:p>
            <a:r>
              <a:rPr lang="fr-FR" b="1" dirty="0" smtClean="0"/>
              <a:t>Le </a:t>
            </a:r>
            <a:r>
              <a:rPr lang="fr-FR" b="1" dirty="0"/>
              <a:t>mélange de fleurs </a:t>
            </a:r>
            <a:r>
              <a:rPr lang="fr-FR" b="1" dirty="0" smtClean="0"/>
              <a:t>hautes choisi </a:t>
            </a:r>
            <a:r>
              <a:rPr lang="fr-FR" b="1" dirty="0"/>
              <a:t>a pour effet de favoriser la biodiversité et ne nécessite pas d'engrais pour pousser. </a:t>
            </a:r>
            <a:r>
              <a:rPr lang="fr-FR" dirty="0"/>
              <a:t/>
            </a:r>
            <a:br>
              <a:rPr lang="fr-FR" dirty="0"/>
            </a:br>
            <a:endParaRPr lang="fr-FR" dirty="0"/>
          </a:p>
          <a:p>
            <a:pPr algn="just"/>
            <a:r>
              <a:rPr lang="fr-FR" dirty="0"/>
              <a:t>Mélange composé de : </a:t>
            </a:r>
            <a:r>
              <a:rPr lang="fr-FR" dirty="0" err="1"/>
              <a:t>Centaurea</a:t>
            </a:r>
            <a:r>
              <a:rPr lang="fr-FR" dirty="0"/>
              <a:t> </a:t>
            </a:r>
            <a:r>
              <a:rPr lang="fr-FR" dirty="0" err="1"/>
              <a:t>cyanus</a:t>
            </a:r>
            <a:r>
              <a:rPr lang="fr-FR" dirty="0"/>
              <a:t>, Coreopsis </a:t>
            </a:r>
            <a:r>
              <a:rPr lang="fr-FR" dirty="0" err="1"/>
              <a:t>tinctoria</a:t>
            </a:r>
            <a:r>
              <a:rPr lang="fr-FR" dirty="0"/>
              <a:t>, Cosmos </a:t>
            </a:r>
            <a:r>
              <a:rPr lang="fr-FR" dirty="0" err="1"/>
              <a:t>bipinnatus</a:t>
            </a:r>
            <a:r>
              <a:rPr lang="fr-FR" dirty="0"/>
              <a:t>, Cosmos </a:t>
            </a:r>
            <a:r>
              <a:rPr lang="fr-FR" dirty="0" err="1"/>
              <a:t>sulpureus</a:t>
            </a:r>
            <a:r>
              <a:rPr lang="fr-FR" dirty="0"/>
              <a:t>, </a:t>
            </a:r>
            <a:r>
              <a:rPr lang="fr-FR" dirty="0" err="1"/>
              <a:t>Tithonia</a:t>
            </a:r>
            <a:r>
              <a:rPr lang="fr-FR" dirty="0"/>
              <a:t> </a:t>
            </a:r>
            <a:r>
              <a:rPr lang="fr-FR" dirty="0" err="1"/>
              <a:t>speciosa</a:t>
            </a:r>
            <a:r>
              <a:rPr lang="fr-FR" dirty="0"/>
              <a:t> rouge et Zinnia elegans.</a:t>
            </a:r>
          </a:p>
        </p:txBody>
      </p:sp>
    </p:spTree>
    <p:extLst>
      <p:ext uri="{BB962C8B-B14F-4D97-AF65-F5344CB8AC3E}">
        <p14:creationId xmlns:p14="http://schemas.microsoft.com/office/powerpoint/2010/main" val="506928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41341" y="2926265"/>
            <a:ext cx="7064518" cy="334781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81378" y="0"/>
            <a:ext cx="6984776" cy="326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50" name="Picture 4" descr="Dessin de sapin en coul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00" y="732482"/>
            <a:ext cx="1222217" cy="11259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Dessin de sapin en coul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537" y="-5309"/>
            <a:ext cx="1222217" cy="11259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essin de sapin en coul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78" y="1558163"/>
            <a:ext cx="1222217" cy="11259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8424" y="0"/>
            <a:ext cx="755576"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prstClr val="black"/>
                </a:solidFill>
                <a:effectLst/>
                <a:uLnTx/>
                <a:uFillTx/>
                <a:latin typeface="Tw Cen MT" panose="020B0602020104020603"/>
                <a:ea typeface="+mn-ea"/>
                <a:cs typeface="+mn-cs"/>
              </a:rPr>
              <a:t>Cimetière avec mûr</a:t>
            </a:r>
            <a:endParaRPr kumimoji="0" lang="fr-FR" sz="11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0" name="ZoneTexte 9"/>
          <p:cNvSpPr txBox="1"/>
          <p:nvPr/>
        </p:nvSpPr>
        <p:spPr>
          <a:xfrm>
            <a:off x="7596336" y="476672"/>
            <a:ext cx="79208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prstClr val="black"/>
                </a:solidFill>
                <a:effectLst/>
                <a:uLnTx/>
                <a:uFillTx/>
                <a:latin typeface="Tw Cen MT" panose="020B0602020104020603"/>
                <a:ea typeface="+mn-ea"/>
                <a:cs typeface="+mn-cs"/>
              </a:rPr>
              <a:t>Partie gardée pour extension du cimetière </a:t>
            </a:r>
            <a:endParaRPr kumimoji="0" lang="fr-FR" sz="11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Rectangle 10"/>
          <p:cNvSpPr/>
          <p:nvPr/>
        </p:nvSpPr>
        <p:spPr>
          <a:xfrm>
            <a:off x="0" y="0"/>
            <a:ext cx="61156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 name="ZoneTexte 11"/>
          <p:cNvSpPr txBox="1"/>
          <p:nvPr/>
        </p:nvSpPr>
        <p:spPr>
          <a:xfrm>
            <a:off x="0" y="1772816"/>
            <a:ext cx="75557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black"/>
                </a:solidFill>
                <a:effectLst/>
                <a:uLnTx/>
                <a:uFillTx/>
                <a:latin typeface="Tw Cen MT" panose="020B0602020104020603"/>
                <a:ea typeface="+mn-ea"/>
                <a:cs typeface="+mn-cs"/>
              </a:rPr>
              <a:t>Chemin menant à la Petite Chapelle</a:t>
            </a:r>
            <a:endParaRPr kumimoji="0" lang="fr-FR" sz="105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Rectangle 12"/>
          <p:cNvSpPr/>
          <p:nvPr/>
        </p:nvSpPr>
        <p:spPr>
          <a:xfrm>
            <a:off x="611560" y="6165304"/>
            <a:ext cx="6984776"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P</a:t>
            </a: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arking</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5" name="Ellipse 14"/>
          <p:cNvSpPr/>
          <p:nvPr/>
        </p:nvSpPr>
        <p:spPr>
          <a:xfrm>
            <a:off x="3275856" y="2002778"/>
            <a:ext cx="2030576" cy="198834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6" name="Image 15"/>
          <p:cNvPicPr>
            <a:picLocks noChangeAspect="1"/>
          </p:cNvPicPr>
          <p:nvPr/>
        </p:nvPicPr>
        <p:blipFill>
          <a:blip r:embed="rId3" cstate="print"/>
          <a:stretch>
            <a:fillRect/>
          </a:stretch>
        </p:blipFill>
        <p:spPr>
          <a:xfrm>
            <a:off x="3898072" y="1685604"/>
            <a:ext cx="835389" cy="849854"/>
          </a:xfrm>
          <a:prstGeom prst="rect">
            <a:avLst/>
          </a:prstGeom>
        </p:spPr>
      </p:pic>
      <p:pic>
        <p:nvPicPr>
          <p:cNvPr id="32"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593" y="178419"/>
            <a:ext cx="941705" cy="10327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7384" y="1128861"/>
            <a:ext cx="941705" cy="1032734"/>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1048072" y="4365747"/>
            <a:ext cx="26396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prstClr val="black"/>
                </a:solidFill>
                <a:latin typeface="Tw Cen MT" panose="020B0602020104020603"/>
              </a:rPr>
              <a:t>Jachère fleurie</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39"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0478" y="604238"/>
            <a:ext cx="941705" cy="1032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rûches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1470" y="384720"/>
            <a:ext cx="585689" cy="34776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811502" y="797439"/>
            <a:ext cx="14397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Espace détente</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ZoneTexte 3"/>
          <p:cNvSpPr txBox="1"/>
          <p:nvPr/>
        </p:nvSpPr>
        <p:spPr>
          <a:xfrm>
            <a:off x="3182661" y="2433746"/>
            <a:ext cx="14682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Espace convivialité</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4" name="Rectangle 43"/>
          <p:cNvSpPr/>
          <p:nvPr/>
        </p:nvSpPr>
        <p:spPr>
          <a:xfrm>
            <a:off x="611561" y="2642991"/>
            <a:ext cx="2729820" cy="6294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Allée</a:t>
            </a:r>
            <a:r>
              <a:rPr kumimoji="0" lang="fr-FR" sz="1800" b="0" i="0" u="none" strike="noStrike" kern="1200" cap="none" spc="0" normalizeH="0" baseline="0" noProof="0" dirty="0" smtClean="0">
                <a:ln>
                  <a:noFill/>
                </a:ln>
                <a:solidFill>
                  <a:prstClr val="white"/>
                </a:solidFill>
                <a:effectLst/>
                <a:uLnTx/>
                <a:uFillTx/>
                <a:latin typeface="Tw Cen MT" panose="020B0602020104020603"/>
                <a:ea typeface="+mn-ea"/>
                <a:cs typeface="+mn-cs"/>
              </a:rPr>
              <a:t> </a:t>
            </a:r>
            <a:r>
              <a:rPr kumimoji="0" lang="fr-FR"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centrale accès tracteur, et piétons …</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8" name="ZoneTexte 47"/>
          <p:cNvSpPr txBox="1"/>
          <p:nvPr/>
        </p:nvSpPr>
        <p:spPr>
          <a:xfrm>
            <a:off x="6382530" y="5082152"/>
            <a:ext cx="1120940" cy="954107"/>
          </a:xfrm>
          <a:prstGeom prst="rect">
            <a:avLst/>
          </a:prstGeom>
          <a:solidFill>
            <a:srgbClr val="FFFA3B"/>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Tw Cen MT" panose="020B06020201040206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49" name="Image 48"/>
          <p:cNvPicPr>
            <a:picLocks noChangeAspect="1"/>
          </p:cNvPicPr>
          <p:nvPr/>
        </p:nvPicPr>
        <p:blipFill>
          <a:blip r:embed="rId6" cstate="print"/>
          <a:stretch>
            <a:fillRect/>
          </a:stretch>
        </p:blipFill>
        <p:spPr>
          <a:xfrm>
            <a:off x="6909984" y="2222041"/>
            <a:ext cx="766094" cy="575070"/>
          </a:xfrm>
          <a:prstGeom prst="rect">
            <a:avLst/>
          </a:prstGeom>
        </p:spPr>
      </p:pic>
      <p:sp>
        <p:nvSpPr>
          <p:cNvPr id="7" name="Rectangle 6"/>
          <p:cNvSpPr/>
          <p:nvPr/>
        </p:nvSpPr>
        <p:spPr>
          <a:xfrm>
            <a:off x="5306432" y="5094828"/>
            <a:ext cx="1005505" cy="40140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1" name="Rectangle 30"/>
          <p:cNvSpPr/>
          <p:nvPr/>
        </p:nvSpPr>
        <p:spPr>
          <a:xfrm>
            <a:off x="5312457" y="5554310"/>
            <a:ext cx="1005505" cy="481949"/>
          </a:xfrm>
          <a:prstGeom prst="rect">
            <a:avLst/>
          </a:prstGeom>
          <a:solidFill>
            <a:srgbClr val="FFF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30" name="Rectangle 29"/>
          <p:cNvSpPr/>
          <p:nvPr/>
        </p:nvSpPr>
        <p:spPr>
          <a:xfrm>
            <a:off x="6334756" y="4752246"/>
            <a:ext cx="1120940" cy="2880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pic>
        <p:nvPicPr>
          <p:cNvPr id="1026" name="Picture 2" descr="Arbre /arbuste / feuillage et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9508" y="-100856"/>
            <a:ext cx="2112169" cy="5023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Arbre /arbuste / feuillage et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9768" y="-128748"/>
            <a:ext cx="2112169" cy="5023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Arbre /arbuste / feuillage et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7656" y="-134152"/>
            <a:ext cx="2112169" cy="5023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Résultat de recherche d'images pour &quot;rûches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3847" y="756717"/>
            <a:ext cx="585689" cy="34776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ésultat de recherche d'images pour &quot;rûches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3847" y="1135579"/>
            <a:ext cx="585689" cy="34776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rbre /arbuste / feuillage et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930161" y="1623004"/>
            <a:ext cx="949441" cy="50231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Dessin de sapin en coul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76" y="2804048"/>
            <a:ext cx="1222217" cy="112591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9" cstate="print"/>
          <a:stretch>
            <a:fillRect/>
          </a:stretch>
        </p:blipFill>
        <p:spPr>
          <a:xfrm>
            <a:off x="6987179" y="3701688"/>
            <a:ext cx="597125" cy="612470"/>
          </a:xfrm>
          <a:prstGeom prst="rect">
            <a:avLst/>
          </a:prstGeom>
        </p:spPr>
      </p:pic>
      <p:pic>
        <p:nvPicPr>
          <p:cNvPr id="1034" name="Picture 10" descr="Résultat de recherche d'images pour &quot;tipi végétal&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0286" y="5262717"/>
            <a:ext cx="652381" cy="8406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parterre de fleurs dessin&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6195" y="5335875"/>
            <a:ext cx="901041" cy="7288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ésultat de recherche d'images pour &quot;hotel insectes palette&quo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82259" y="1744617"/>
            <a:ext cx="643186" cy="56970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ésultat de recherche d'images pour &quot;bac en hauteur&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0037" y="2108263"/>
            <a:ext cx="996064" cy="47054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Résultat de recherche d'images pour &quot;bac en hauteur&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12208" y="2117010"/>
            <a:ext cx="996064" cy="47054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Résultat de recherche d'images pour &quot;bac en hauteur&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6321356" y="4098895"/>
            <a:ext cx="642848" cy="470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ésultat de recherche d'images pour &quot;haie mellifère&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3380207">
            <a:off x="5959978" y="668908"/>
            <a:ext cx="1307302" cy="4719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ve 1000 litres sur palette blanch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73376" y="1779988"/>
            <a:ext cx="540207" cy="344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banc&quo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68704" y="2371074"/>
            <a:ext cx="600000" cy="4048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Résultat de recherche d'images pour &quot;banc&quo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01190" y="3244456"/>
            <a:ext cx="600000" cy="40484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Résultat de recherche d'images pour &quot;banc&quo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74894" y="364548"/>
            <a:ext cx="600000" cy="4048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Résultat de recherche d'images pour &quot;banc&quo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90358" y="3211845"/>
            <a:ext cx="600000" cy="404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mobilier de jardin en palette et touret&quo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7973" y="2680861"/>
            <a:ext cx="791993" cy="56123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cteur droit avec flèche 21"/>
          <p:cNvCxnSpPr/>
          <p:nvPr/>
        </p:nvCxnSpPr>
        <p:spPr>
          <a:xfrm flipH="1" flipV="1">
            <a:off x="660584" y="4733384"/>
            <a:ext cx="1" cy="1381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Connecteur droit avec flèche 55"/>
          <p:cNvCxnSpPr/>
          <p:nvPr/>
        </p:nvCxnSpPr>
        <p:spPr>
          <a:xfrm flipV="1">
            <a:off x="655511" y="6120017"/>
            <a:ext cx="1351768" cy="1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Connecteur droit avec flèche 56"/>
          <p:cNvCxnSpPr/>
          <p:nvPr/>
        </p:nvCxnSpPr>
        <p:spPr>
          <a:xfrm flipH="1" flipV="1">
            <a:off x="7563414" y="4667528"/>
            <a:ext cx="1" cy="1381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p:cNvCxnSpPr/>
          <p:nvPr/>
        </p:nvCxnSpPr>
        <p:spPr>
          <a:xfrm flipH="1">
            <a:off x="6071844" y="6060923"/>
            <a:ext cx="1491570" cy="284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p:cNvCxnSpPr/>
          <p:nvPr/>
        </p:nvCxnSpPr>
        <p:spPr>
          <a:xfrm>
            <a:off x="702306" y="57475"/>
            <a:ext cx="1288603" cy="3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eur droit avec flèche 44"/>
          <p:cNvCxnSpPr/>
          <p:nvPr/>
        </p:nvCxnSpPr>
        <p:spPr>
          <a:xfrm flipH="1">
            <a:off x="702306" y="68928"/>
            <a:ext cx="17980" cy="961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4853969" y="5554310"/>
            <a:ext cx="340029" cy="5066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306432" y="4763810"/>
            <a:ext cx="886254" cy="2764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a:off x="4749342" y="3911167"/>
            <a:ext cx="701136" cy="63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099910" y="3649296"/>
            <a:ext cx="821420" cy="716451"/>
          </a:xfrm>
          <a:prstGeom prst="line">
            <a:avLst/>
          </a:prstGeom>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023983" y="3929962"/>
            <a:ext cx="501462" cy="253916"/>
          </a:xfrm>
          <a:prstGeom prst="rect">
            <a:avLst/>
          </a:prstGeom>
          <a:noFill/>
        </p:spPr>
        <p:txBody>
          <a:bodyPr wrap="square" rtlCol="0">
            <a:spAutoFit/>
          </a:bodyPr>
          <a:lstStyle/>
          <a:p>
            <a:r>
              <a:rPr lang="fr-FR" sz="1050" dirty="0" smtClean="0"/>
              <a:t>Allée</a:t>
            </a:r>
            <a:endParaRPr lang="fr-FR" sz="1050" dirty="0"/>
          </a:p>
        </p:txBody>
      </p:sp>
      <p:sp>
        <p:nvSpPr>
          <p:cNvPr id="23" name="Étoile à 6 branches 22"/>
          <p:cNvSpPr/>
          <p:nvPr/>
        </p:nvSpPr>
        <p:spPr>
          <a:xfrm>
            <a:off x="1139700" y="189509"/>
            <a:ext cx="287036" cy="230682"/>
          </a:xfrm>
          <a:prstGeom prst="star6">
            <a:avLst/>
          </a:prstGeom>
          <a:solidFill>
            <a:srgbClr val="FFF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5267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5" name="ZoneTexte 14"/>
          <p:cNvSpPr txBox="1"/>
          <p:nvPr/>
        </p:nvSpPr>
        <p:spPr>
          <a:xfrm>
            <a:off x="1187624" y="1707624"/>
            <a:ext cx="6480720" cy="707886"/>
          </a:xfrm>
          <a:prstGeom prst="rect">
            <a:avLst/>
          </a:prstGeom>
          <a:noFill/>
        </p:spPr>
        <p:txBody>
          <a:bodyPr wrap="square" rtlCol="0">
            <a:spAutoFit/>
          </a:bodyPr>
          <a:lstStyle/>
          <a:p>
            <a:endParaRPr lang="fr-FR" sz="2000" dirty="0"/>
          </a:p>
          <a:p>
            <a:endParaRPr lang="fr-FR" sz="2000" dirty="0" smtClean="0"/>
          </a:p>
        </p:txBody>
      </p:sp>
      <p:sp>
        <p:nvSpPr>
          <p:cNvPr id="6" name="Rectangle 5"/>
          <p:cNvSpPr/>
          <p:nvPr/>
        </p:nvSpPr>
        <p:spPr>
          <a:xfrm>
            <a:off x="1907704" y="95716"/>
            <a:ext cx="7056784" cy="646331"/>
          </a:xfrm>
          <a:prstGeom prst="rect">
            <a:avLst/>
          </a:prstGeom>
        </p:spPr>
        <p:txBody>
          <a:bodyPr wrap="square">
            <a:spAutoFit/>
          </a:bodyPr>
          <a:lstStyle/>
          <a:p>
            <a:r>
              <a:rPr lang="fr-FR" sz="3600" dirty="0" smtClean="0">
                <a:latin typeface="Amienne" pitchFamily="82" charset="0"/>
              </a:rPr>
              <a:t>Légende du plan du jardin partagé</a:t>
            </a:r>
            <a:endParaRPr lang="fr-FR" sz="3600" dirty="0">
              <a:latin typeface="Amienne" pitchFamily="82"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139214433"/>
              </p:ext>
            </p:extLst>
          </p:nvPr>
        </p:nvGraphicFramePr>
        <p:xfrm>
          <a:off x="488200" y="760443"/>
          <a:ext cx="8167600" cy="6075830"/>
        </p:xfrm>
        <a:graphic>
          <a:graphicData uri="http://schemas.openxmlformats.org/drawingml/2006/table">
            <a:tbl>
              <a:tblPr firstRow="1" bandRow="1">
                <a:tableStyleId>{F5AB1C69-6EDB-4FF4-983F-18BD219EF322}</a:tableStyleId>
              </a:tblPr>
              <a:tblGrid>
                <a:gridCol w="4083800">
                  <a:extLst>
                    <a:ext uri="{9D8B030D-6E8A-4147-A177-3AD203B41FA5}">
                      <a16:colId xmlns:a16="http://schemas.microsoft.com/office/drawing/2014/main" xmlns="" val="2279356411"/>
                    </a:ext>
                  </a:extLst>
                </a:gridCol>
                <a:gridCol w="4083800">
                  <a:extLst>
                    <a:ext uri="{9D8B030D-6E8A-4147-A177-3AD203B41FA5}">
                      <a16:colId xmlns:a16="http://schemas.microsoft.com/office/drawing/2014/main" xmlns="" val="1522190141"/>
                    </a:ext>
                  </a:extLst>
                </a:gridCol>
              </a:tblGrid>
              <a:tr h="569035">
                <a:tc>
                  <a:txBody>
                    <a:bodyPr/>
                    <a:lstStyle/>
                    <a:p>
                      <a:pPr algn="ctr"/>
                      <a:r>
                        <a:rPr lang="fr-FR" sz="2000" dirty="0" smtClean="0"/>
                        <a:t>Formes,</a:t>
                      </a:r>
                      <a:r>
                        <a:rPr lang="fr-FR" sz="2000" baseline="0" dirty="0" smtClean="0"/>
                        <a:t> dessins, ….</a:t>
                      </a:r>
                      <a:endParaRPr lang="fr-FR" sz="2000" dirty="0"/>
                    </a:p>
                  </a:txBody>
                  <a:tcPr/>
                </a:tc>
                <a:tc>
                  <a:txBody>
                    <a:bodyPr/>
                    <a:lstStyle/>
                    <a:p>
                      <a:pPr algn="ctr"/>
                      <a:r>
                        <a:rPr lang="fr-FR" sz="2000" dirty="0" smtClean="0"/>
                        <a:t> Dénomination</a:t>
                      </a:r>
                      <a:endParaRPr lang="fr-FR" sz="2000" dirty="0"/>
                    </a:p>
                  </a:txBody>
                  <a:tcPr/>
                </a:tc>
                <a:extLst>
                  <a:ext uri="{0D108BD9-81ED-4DB2-BD59-A6C34878D82A}">
                    <a16:rowId xmlns:a16="http://schemas.microsoft.com/office/drawing/2014/main" xmlns="" val="230709075"/>
                  </a:ext>
                </a:extLst>
              </a:tr>
              <a:tr h="569035">
                <a:tc>
                  <a:txBody>
                    <a:bodyPr/>
                    <a:lstStyle/>
                    <a:p>
                      <a:endParaRPr lang="fr-FR" dirty="0"/>
                    </a:p>
                  </a:txBody>
                  <a:tcPr/>
                </a:tc>
                <a:tc>
                  <a:txBody>
                    <a:bodyPr/>
                    <a:lstStyle/>
                    <a:p>
                      <a:r>
                        <a:rPr lang="fr-FR" dirty="0" smtClean="0"/>
                        <a:t> clôture en rondin de bois</a:t>
                      </a:r>
                      <a:endParaRPr lang="fr-FR" dirty="0"/>
                    </a:p>
                  </a:txBody>
                  <a:tcPr/>
                </a:tc>
                <a:extLst>
                  <a:ext uri="{0D108BD9-81ED-4DB2-BD59-A6C34878D82A}">
                    <a16:rowId xmlns:a16="http://schemas.microsoft.com/office/drawing/2014/main" xmlns="" val="3198099167"/>
                  </a:ext>
                </a:extLst>
              </a:tr>
              <a:tr h="569035">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bacs en hauteur adaptés pour les personnes à mobilité réduite</a:t>
                      </a:r>
                    </a:p>
                    <a:p>
                      <a:endParaRPr lang="fr-FR" dirty="0"/>
                    </a:p>
                  </a:txBody>
                  <a:tcPr/>
                </a:tc>
                <a:extLst>
                  <a:ext uri="{0D108BD9-81ED-4DB2-BD59-A6C34878D82A}">
                    <a16:rowId xmlns:a16="http://schemas.microsoft.com/office/drawing/2014/main" xmlns="" val="1271270987"/>
                  </a:ext>
                </a:extLst>
              </a:tr>
              <a:tr h="569035">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haie mellifère</a:t>
                      </a:r>
                    </a:p>
                    <a:p>
                      <a:endParaRPr lang="fr-FR" dirty="0"/>
                    </a:p>
                  </a:txBody>
                  <a:tcPr/>
                </a:tc>
                <a:extLst>
                  <a:ext uri="{0D108BD9-81ED-4DB2-BD59-A6C34878D82A}">
                    <a16:rowId xmlns:a16="http://schemas.microsoft.com/office/drawing/2014/main" xmlns="" val="3947585540"/>
                  </a:ext>
                </a:extLst>
              </a:tr>
              <a:tr h="569035">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cuve récupératrice pour l’eau reliée au toit du cabanon</a:t>
                      </a:r>
                    </a:p>
                    <a:p>
                      <a:endParaRPr lang="fr-FR" dirty="0"/>
                    </a:p>
                  </a:txBody>
                  <a:tcPr/>
                </a:tc>
                <a:extLst>
                  <a:ext uri="{0D108BD9-81ED-4DB2-BD59-A6C34878D82A}">
                    <a16:rowId xmlns:a16="http://schemas.microsoft.com/office/drawing/2014/main" xmlns="" val="2405147654"/>
                  </a:ext>
                </a:extLst>
              </a:tr>
              <a:tr h="569035">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composteurs (2 à 3 dont 1 spécifique au toilette sèche) </a:t>
                      </a:r>
                    </a:p>
                    <a:p>
                      <a:endParaRPr lang="fr-FR" dirty="0"/>
                    </a:p>
                  </a:txBody>
                  <a:tcPr/>
                </a:tc>
                <a:extLst>
                  <a:ext uri="{0D108BD9-81ED-4DB2-BD59-A6C34878D82A}">
                    <a16:rowId xmlns:a16="http://schemas.microsoft.com/office/drawing/2014/main" xmlns="" val="556197921"/>
                  </a:ext>
                </a:extLst>
              </a:tr>
              <a:tr h="569035">
                <a:tc>
                  <a:txBody>
                    <a:bodyPr/>
                    <a:lstStyle/>
                    <a:p>
                      <a:endParaRPr lang="fr-FR" dirty="0" smtClean="0"/>
                    </a:p>
                    <a:p>
                      <a:endParaRPr lang="fr-FR" dirty="0" smtClean="0"/>
                    </a:p>
                    <a:p>
                      <a:endParaRPr lang="fr-FR" dirty="0"/>
                    </a:p>
                  </a:txBody>
                  <a:tcPr/>
                </a:tc>
                <a:tc>
                  <a:txBody>
                    <a:bodyPr/>
                    <a:lstStyle/>
                    <a:p>
                      <a:endParaRPr lang="fr-FR" dirty="0" smtClean="0"/>
                    </a:p>
                    <a:p>
                      <a:r>
                        <a:rPr lang="fr-FR" dirty="0" smtClean="0"/>
                        <a:t>Toilette sèche</a:t>
                      </a:r>
                      <a:endParaRPr lang="fr-FR" dirty="0"/>
                    </a:p>
                  </a:txBody>
                  <a:tcPr/>
                </a:tc>
                <a:extLst>
                  <a:ext uri="{0D108BD9-81ED-4DB2-BD59-A6C34878D82A}">
                    <a16:rowId xmlns:a16="http://schemas.microsoft.com/office/drawing/2014/main" xmlns="" val="1443477010"/>
                  </a:ext>
                </a:extLst>
              </a:tr>
              <a:tr h="569035">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installation de 3 ruches </a:t>
                      </a:r>
                      <a:r>
                        <a:rPr lang="fr-FR" dirty="0" err="1" smtClean="0">
                          <a:solidFill>
                            <a:schemeClr val="tx1"/>
                          </a:solidFill>
                        </a:rPr>
                        <a:t>dadant</a:t>
                      </a:r>
                      <a:endParaRPr lang="fr-FR" dirty="0" smtClean="0">
                        <a:solidFill>
                          <a:schemeClr val="tx1"/>
                        </a:solidFill>
                      </a:endParaRPr>
                    </a:p>
                    <a:p>
                      <a:endParaRPr lang="fr-FR" dirty="0"/>
                    </a:p>
                  </a:txBody>
                  <a:tcPr/>
                </a:tc>
                <a:extLst>
                  <a:ext uri="{0D108BD9-81ED-4DB2-BD59-A6C34878D82A}">
                    <a16:rowId xmlns:a16="http://schemas.microsoft.com/office/drawing/2014/main" xmlns="" val="3787066812"/>
                  </a:ext>
                </a:extLst>
              </a:tr>
            </a:tbl>
          </a:graphicData>
        </a:graphic>
      </p:graphicFrame>
      <p:cxnSp>
        <p:nvCxnSpPr>
          <p:cNvPr id="13" name="Connecteur droit avec flèche 12"/>
          <p:cNvCxnSpPr/>
          <p:nvPr/>
        </p:nvCxnSpPr>
        <p:spPr>
          <a:xfrm>
            <a:off x="2207693" y="1707624"/>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8" descr="Résultat de recherche d'images pour &quot;bac en hauteur&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138" y="2216522"/>
            <a:ext cx="996064" cy="470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ésultat de recherche d'images pour &quot;haie mellifèr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138" y="2972812"/>
            <a:ext cx="1115563" cy="4719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ve 1000 litres sur palette blanch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3668768"/>
            <a:ext cx="761901" cy="57184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a:blip r:embed="rId6" cstate="print"/>
          <a:stretch>
            <a:fillRect/>
          </a:stretch>
        </p:blipFill>
        <p:spPr>
          <a:xfrm>
            <a:off x="2767607" y="4619265"/>
            <a:ext cx="766094" cy="575070"/>
          </a:xfrm>
          <a:prstGeom prst="rect">
            <a:avLst/>
          </a:prstGeom>
        </p:spPr>
      </p:pic>
      <p:pic>
        <p:nvPicPr>
          <p:cNvPr id="19" name="Image 18"/>
          <p:cNvPicPr>
            <a:picLocks noChangeAspect="1"/>
          </p:cNvPicPr>
          <p:nvPr/>
        </p:nvPicPr>
        <p:blipFill>
          <a:blip r:embed="rId7" cstate="print"/>
          <a:stretch>
            <a:fillRect/>
          </a:stretch>
        </p:blipFill>
        <p:spPr>
          <a:xfrm>
            <a:off x="2880733" y="5424640"/>
            <a:ext cx="597125" cy="612470"/>
          </a:xfrm>
          <a:prstGeom prst="rect">
            <a:avLst/>
          </a:prstGeom>
        </p:spPr>
      </p:pic>
      <p:pic>
        <p:nvPicPr>
          <p:cNvPr id="20" name="Picture 4" descr="Résultat de recherche d'images pour &quot;rûches dessin&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2895" y="6330370"/>
            <a:ext cx="585689" cy="34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00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5" name="ZoneTexte 14"/>
          <p:cNvSpPr txBox="1"/>
          <p:nvPr/>
        </p:nvSpPr>
        <p:spPr>
          <a:xfrm>
            <a:off x="1187624" y="1707624"/>
            <a:ext cx="6480720" cy="707886"/>
          </a:xfrm>
          <a:prstGeom prst="rect">
            <a:avLst/>
          </a:prstGeom>
          <a:noFill/>
        </p:spPr>
        <p:txBody>
          <a:bodyPr wrap="square" rtlCol="0">
            <a:spAutoFit/>
          </a:bodyPr>
          <a:lstStyle/>
          <a:p>
            <a:endParaRPr lang="fr-FR" sz="2000" dirty="0"/>
          </a:p>
          <a:p>
            <a:endParaRPr lang="fr-FR" sz="2000" dirty="0" smtClean="0"/>
          </a:p>
        </p:txBody>
      </p:sp>
      <p:sp>
        <p:nvSpPr>
          <p:cNvPr id="6" name="Rectangle 5"/>
          <p:cNvSpPr/>
          <p:nvPr/>
        </p:nvSpPr>
        <p:spPr>
          <a:xfrm>
            <a:off x="2067016" y="24163"/>
            <a:ext cx="7056784" cy="646331"/>
          </a:xfrm>
          <a:prstGeom prst="rect">
            <a:avLst/>
          </a:prstGeom>
        </p:spPr>
        <p:txBody>
          <a:bodyPr wrap="square">
            <a:spAutoFit/>
          </a:bodyPr>
          <a:lstStyle/>
          <a:p>
            <a:r>
              <a:rPr lang="fr-FR" sz="3600" dirty="0" smtClean="0">
                <a:latin typeface="Amienne" pitchFamily="82" charset="0"/>
              </a:rPr>
              <a:t>Légende du plan du jardin partagé</a:t>
            </a:r>
            <a:endParaRPr lang="fr-FR" sz="3600" dirty="0">
              <a:latin typeface="Amienne" pitchFamily="82"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701782252"/>
              </p:ext>
            </p:extLst>
          </p:nvPr>
        </p:nvGraphicFramePr>
        <p:xfrm>
          <a:off x="344184" y="742047"/>
          <a:ext cx="8167600" cy="6044400"/>
        </p:xfrm>
        <a:graphic>
          <a:graphicData uri="http://schemas.openxmlformats.org/drawingml/2006/table">
            <a:tbl>
              <a:tblPr firstRow="1" bandRow="1">
                <a:tableStyleId>{F5AB1C69-6EDB-4FF4-983F-18BD219EF322}</a:tableStyleId>
              </a:tblPr>
              <a:tblGrid>
                <a:gridCol w="4083800">
                  <a:extLst>
                    <a:ext uri="{9D8B030D-6E8A-4147-A177-3AD203B41FA5}">
                      <a16:colId xmlns:a16="http://schemas.microsoft.com/office/drawing/2014/main" xmlns="" val="2279356411"/>
                    </a:ext>
                  </a:extLst>
                </a:gridCol>
                <a:gridCol w="4083800">
                  <a:extLst>
                    <a:ext uri="{9D8B030D-6E8A-4147-A177-3AD203B41FA5}">
                      <a16:colId xmlns:a16="http://schemas.microsoft.com/office/drawing/2014/main" xmlns="" val="1522190141"/>
                    </a:ext>
                  </a:extLst>
                </a:gridCol>
              </a:tblGrid>
              <a:tr h="461880">
                <a:tc>
                  <a:txBody>
                    <a:bodyPr/>
                    <a:lstStyle/>
                    <a:p>
                      <a:pPr algn="ctr"/>
                      <a:r>
                        <a:rPr lang="fr-FR" sz="2000" dirty="0" smtClean="0"/>
                        <a:t>Formes,</a:t>
                      </a:r>
                      <a:r>
                        <a:rPr lang="fr-FR" sz="2000" baseline="0" dirty="0" smtClean="0"/>
                        <a:t> dessins, ….</a:t>
                      </a:r>
                      <a:endParaRPr lang="fr-FR" sz="2000" dirty="0"/>
                    </a:p>
                  </a:txBody>
                  <a:tcPr/>
                </a:tc>
                <a:tc>
                  <a:txBody>
                    <a:bodyPr/>
                    <a:lstStyle/>
                    <a:p>
                      <a:pPr algn="ctr"/>
                      <a:r>
                        <a:rPr lang="fr-FR" sz="2000" dirty="0" smtClean="0"/>
                        <a:t> Dénomination</a:t>
                      </a:r>
                      <a:endParaRPr lang="fr-FR" sz="2000" dirty="0"/>
                    </a:p>
                  </a:txBody>
                  <a:tcPr/>
                </a:tc>
                <a:extLst>
                  <a:ext uri="{0D108BD9-81ED-4DB2-BD59-A6C34878D82A}">
                    <a16:rowId xmlns:a16="http://schemas.microsoft.com/office/drawing/2014/main" xmlns="" val="230709075"/>
                  </a:ext>
                </a:extLst>
              </a:tr>
              <a:tr h="844699">
                <a:tc>
                  <a:txBody>
                    <a:bodyPr/>
                    <a:lstStyle/>
                    <a:p>
                      <a:endParaRPr lang="fr-FR" dirty="0" smtClean="0"/>
                    </a:p>
                    <a:p>
                      <a:endParaRPr lang="fr-FR" dirty="0" smtClean="0"/>
                    </a:p>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parterre de fleurs</a:t>
                      </a:r>
                    </a:p>
                    <a:p>
                      <a:pPr algn="ctr"/>
                      <a:endParaRPr lang="fr-FR" dirty="0"/>
                    </a:p>
                  </a:txBody>
                  <a:tcPr/>
                </a:tc>
                <a:extLst>
                  <a:ext uri="{0D108BD9-81ED-4DB2-BD59-A6C34878D82A}">
                    <a16:rowId xmlns:a16="http://schemas.microsoft.com/office/drawing/2014/main" xmlns="" val="3198099167"/>
                  </a:ext>
                </a:extLst>
              </a:tr>
              <a:tr h="844699">
                <a:tc>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tipi végétal géant (en bambou et capucine)</a:t>
                      </a:r>
                    </a:p>
                    <a:p>
                      <a:pPr algn="ctr"/>
                      <a:endParaRPr lang="fr-FR" dirty="0"/>
                    </a:p>
                  </a:txBody>
                  <a:tcPr/>
                </a:tc>
                <a:extLst>
                  <a:ext uri="{0D108BD9-81ED-4DB2-BD59-A6C34878D82A}">
                    <a16:rowId xmlns:a16="http://schemas.microsoft.com/office/drawing/2014/main" xmlns="" val="1271270987"/>
                  </a:ext>
                </a:extLst>
              </a:tr>
              <a:tr h="844699">
                <a:tc>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mobilier de jardin fabriqué à partir de palettes et tourets récupérés</a:t>
                      </a:r>
                    </a:p>
                    <a:p>
                      <a:pPr algn="ctr"/>
                      <a:endParaRPr lang="fr-FR" dirty="0"/>
                    </a:p>
                  </a:txBody>
                  <a:tcPr/>
                </a:tc>
                <a:extLst>
                  <a:ext uri="{0D108BD9-81ED-4DB2-BD59-A6C34878D82A}">
                    <a16:rowId xmlns:a16="http://schemas.microsoft.com/office/drawing/2014/main" xmlns="" val="3947585540"/>
                  </a:ext>
                </a:extLst>
              </a:tr>
              <a:tr h="461880">
                <a:tc>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Banc </a:t>
                      </a:r>
                      <a:endParaRPr lang="fr-FR" dirty="0"/>
                    </a:p>
                  </a:txBody>
                  <a:tcPr/>
                </a:tc>
                <a:extLst>
                  <a:ext uri="{0D108BD9-81ED-4DB2-BD59-A6C34878D82A}">
                    <a16:rowId xmlns:a16="http://schemas.microsoft.com/office/drawing/2014/main" xmlns="" val="2405147654"/>
                  </a:ext>
                </a:extLst>
              </a:tr>
              <a:tr h="1351518">
                <a:tc>
                  <a:txBody>
                    <a:bodyPr/>
                    <a:lstStyle/>
                    <a:p>
                      <a:endParaRPr lang="fr-FR" dirty="0" smtClean="0"/>
                    </a:p>
                    <a:p>
                      <a:endParaRPr lang="fr-FR" dirty="0" smtClean="0"/>
                    </a:p>
                    <a:p>
                      <a:endParaRPr lang="fr-FR" dirty="0" smtClean="0"/>
                    </a:p>
                    <a:p>
                      <a:endParaRPr lang="fr-FR" dirty="0" smtClean="0"/>
                    </a:p>
                    <a:p>
                      <a:endParaRPr lang="fr-FR" dirty="0"/>
                    </a:p>
                  </a:txBody>
                  <a:tcPr/>
                </a:tc>
                <a:tc>
                  <a:txBody>
                    <a:bodyPr/>
                    <a:lstStyle/>
                    <a:p>
                      <a:r>
                        <a:rPr lang="fr-FR" dirty="0" smtClean="0"/>
                        <a:t> </a:t>
                      </a:r>
                    </a:p>
                    <a:p>
                      <a:endParaRPr lang="fr-FR" dirty="0" smtClean="0"/>
                    </a:p>
                    <a:p>
                      <a:pPr algn="ctr"/>
                      <a:r>
                        <a:rPr lang="fr-FR" dirty="0" smtClean="0"/>
                        <a:t>souhait de mettre des arbres fruitiers</a:t>
                      </a:r>
                      <a:endParaRPr lang="fr-FR" dirty="0"/>
                    </a:p>
                  </a:txBody>
                  <a:tcPr/>
                </a:tc>
                <a:extLst>
                  <a:ext uri="{0D108BD9-81ED-4DB2-BD59-A6C34878D82A}">
                    <a16:rowId xmlns:a16="http://schemas.microsoft.com/office/drawing/2014/main" xmlns="" val="556197921"/>
                  </a:ext>
                </a:extLst>
              </a:tr>
              <a:tr h="844699">
                <a:tc>
                  <a:txBody>
                    <a:bodyPr/>
                    <a:lstStyle/>
                    <a:p>
                      <a:endParaRPr lang="fr-FR" dirty="0" smtClean="0"/>
                    </a:p>
                    <a:p>
                      <a:endParaRPr lang="fr-FR" dirty="0" smtClean="0"/>
                    </a:p>
                    <a:p>
                      <a:endParaRPr lang="fr-FR" dirty="0"/>
                    </a:p>
                  </a:txBody>
                  <a:tcPr/>
                </a:tc>
                <a:tc>
                  <a:txBody>
                    <a:bodyPr/>
                    <a:lstStyle/>
                    <a:p>
                      <a:pPr algn="ctr"/>
                      <a:r>
                        <a:rPr lang="fr-FR" dirty="0" smtClean="0"/>
                        <a:t>Hôtel à insectes</a:t>
                      </a:r>
                      <a:r>
                        <a:rPr lang="fr-FR" baseline="0" dirty="0" smtClean="0"/>
                        <a:t> réalisé par les jeunes de l’IME ITEP</a:t>
                      </a:r>
                      <a:endParaRPr lang="fr-FR" dirty="0" smtClean="0"/>
                    </a:p>
                  </a:txBody>
                  <a:tcPr/>
                </a:tc>
                <a:extLst>
                  <a:ext uri="{0D108BD9-81ED-4DB2-BD59-A6C34878D82A}">
                    <a16:rowId xmlns:a16="http://schemas.microsoft.com/office/drawing/2014/main" xmlns="" val="1443477010"/>
                  </a:ext>
                </a:extLst>
              </a:tr>
            </a:tbl>
          </a:graphicData>
        </a:graphic>
      </p:graphicFrame>
      <p:pic>
        <p:nvPicPr>
          <p:cNvPr id="20" name="Picture 12" descr="Résultat de recherche d'images pour &quot;parterre de fleurs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340218"/>
            <a:ext cx="901041" cy="7288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ésultat de recherche d'images pour &quot;tipi végétal&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212" y="2272864"/>
            <a:ext cx="652381" cy="8406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ésultat de recherche d'images pour &quot;mobilier de jardin en palette et toure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9721" y="3244162"/>
            <a:ext cx="899064" cy="6962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Résultat de recherche d'images pour &quot;banc&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9212" y="4181905"/>
            <a:ext cx="600000" cy="4048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4549" y="4769066"/>
            <a:ext cx="941705" cy="1032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Résultat de recherche d'images pour &quot;hotel insectes palett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8407" y="5924551"/>
            <a:ext cx="643186" cy="73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51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20200" y="0"/>
            <a:ext cx="9144000" cy="6858000"/>
          </a:xfrm>
          <a:prstGeom prst="rect">
            <a:avLst/>
          </a:prstGeom>
          <a:noFill/>
        </p:spPr>
      </p:pic>
      <p:sp>
        <p:nvSpPr>
          <p:cNvPr id="15" name="ZoneTexte 14"/>
          <p:cNvSpPr txBox="1"/>
          <p:nvPr/>
        </p:nvSpPr>
        <p:spPr>
          <a:xfrm>
            <a:off x="1187624" y="1707624"/>
            <a:ext cx="6480720" cy="707886"/>
          </a:xfrm>
          <a:prstGeom prst="rect">
            <a:avLst/>
          </a:prstGeom>
          <a:noFill/>
        </p:spPr>
        <p:txBody>
          <a:bodyPr wrap="square" rtlCol="0">
            <a:spAutoFit/>
          </a:bodyPr>
          <a:lstStyle/>
          <a:p>
            <a:endParaRPr lang="fr-FR" sz="2000" dirty="0"/>
          </a:p>
          <a:p>
            <a:endParaRPr lang="fr-FR" sz="2000" dirty="0" smtClean="0"/>
          </a:p>
        </p:txBody>
      </p:sp>
      <p:sp>
        <p:nvSpPr>
          <p:cNvPr id="6" name="Rectangle 5"/>
          <p:cNvSpPr/>
          <p:nvPr/>
        </p:nvSpPr>
        <p:spPr>
          <a:xfrm>
            <a:off x="2067016" y="24163"/>
            <a:ext cx="7056784" cy="646331"/>
          </a:xfrm>
          <a:prstGeom prst="rect">
            <a:avLst/>
          </a:prstGeom>
        </p:spPr>
        <p:txBody>
          <a:bodyPr wrap="square">
            <a:spAutoFit/>
          </a:bodyPr>
          <a:lstStyle/>
          <a:p>
            <a:r>
              <a:rPr lang="fr-FR" sz="3600" dirty="0" smtClean="0">
                <a:latin typeface="Amienne" pitchFamily="82" charset="0"/>
              </a:rPr>
              <a:t>Légende du plan du jardin partagé</a:t>
            </a:r>
            <a:endParaRPr lang="fr-FR" sz="3600" dirty="0">
              <a:latin typeface="Amienne" pitchFamily="82"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716446682"/>
              </p:ext>
            </p:extLst>
          </p:nvPr>
        </p:nvGraphicFramePr>
        <p:xfrm>
          <a:off x="344184" y="890386"/>
          <a:ext cx="8167600" cy="3069739"/>
        </p:xfrm>
        <a:graphic>
          <a:graphicData uri="http://schemas.openxmlformats.org/drawingml/2006/table">
            <a:tbl>
              <a:tblPr firstRow="1" bandRow="1">
                <a:tableStyleId>{F5AB1C69-6EDB-4FF4-983F-18BD219EF322}</a:tableStyleId>
              </a:tblPr>
              <a:tblGrid>
                <a:gridCol w="4083800">
                  <a:extLst>
                    <a:ext uri="{9D8B030D-6E8A-4147-A177-3AD203B41FA5}">
                      <a16:colId xmlns:a16="http://schemas.microsoft.com/office/drawing/2014/main" xmlns="" val="2279356411"/>
                    </a:ext>
                  </a:extLst>
                </a:gridCol>
                <a:gridCol w="4083800">
                  <a:extLst>
                    <a:ext uri="{9D8B030D-6E8A-4147-A177-3AD203B41FA5}">
                      <a16:colId xmlns:a16="http://schemas.microsoft.com/office/drawing/2014/main" xmlns="" val="1522190141"/>
                    </a:ext>
                  </a:extLst>
                </a:gridCol>
              </a:tblGrid>
              <a:tr h="223199">
                <a:tc>
                  <a:txBody>
                    <a:bodyPr/>
                    <a:lstStyle/>
                    <a:p>
                      <a:pPr algn="ctr"/>
                      <a:r>
                        <a:rPr lang="fr-FR" sz="2000" dirty="0" smtClean="0"/>
                        <a:t>Formes,</a:t>
                      </a:r>
                      <a:r>
                        <a:rPr lang="fr-FR" sz="2000" baseline="0" dirty="0" smtClean="0"/>
                        <a:t> dessins, ….</a:t>
                      </a:r>
                      <a:endParaRPr lang="fr-FR" sz="2000" dirty="0"/>
                    </a:p>
                  </a:txBody>
                  <a:tcPr/>
                </a:tc>
                <a:tc>
                  <a:txBody>
                    <a:bodyPr/>
                    <a:lstStyle/>
                    <a:p>
                      <a:pPr algn="ctr"/>
                      <a:r>
                        <a:rPr lang="fr-FR" sz="2000" dirty="0" smtClean="0"/>
                        <a:t> Dénomination</a:t>
                      </a:r>
                      <a:endParaRPr lang="fr-FR" sz="2000" dirty="0"/>
                    </a:p>
                  </a:txBody>
                  <a:tcPr/>
                </a:tc>
                <a:extLst>
                  <a:ext uri="{0D108BD9-81ED-4DB2-BD59-A6C34878D82A}">
                    <a16:rowId xmlns:a16="http://schemas.microsoft.com/office/drawing/2014/main" xmlns="" val="230709075"/>
                  </a:ext>
                </a:extLst>
              </a:tr>
              <a:tr h="844699">
                <a:tc>
                  <a:txBody>
                    <a:bodyPr/>
                    <a:lstStyle/>
                    <a:p>
                      <a:endParaRPr lang="fr-FR" dirty="0" smtClean="0"/>
                    </a:p>
                    <a:p>
                      <a:endParaRPr lang="fr-FR" dirty="0" smtClean="0"/>
                    </a:p>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Parcelle collective d’aromatiques</a:t>
                      </a:r>
                    </a:p>
                    <a:p>
                      <a:pPr algn="ctr"/>
                      <a:endParaRPr lang="fr-FR" dirty="0"/>
                    </a:p>
                  </a:txBody>
                  <a:tcPr/>
                </a:tc>
                <a:extLst>
                  <a:ext uri="{0D108BD9-81ED-4DB2-BD59-A6C34878D82A}">
                    <a16:rowId xmlns:a16="http://schemas.microsoft.com/office/drawing/2014/main" xmlns="" val="3198099167"/>
                  </a:ext>
                </a:extLst>
              </a:tr>
              <a:tr h="844699">
                <a:tc>
                  <a:txBody>
                    <a:bodyPr/>
                    <a:lstStyle/>
                    <a:p>
                      <a:endParaRPr lang="fr-FR" dirty="0"/>
                    </a:p>
                  </a:txBody>
                  <a:tcPr/>
                </a:tc>
                <a:tc>
                  <a:txBody>
                    <a:bodyPr/>
                    <a:lstStyle/>
                    <a:p>
                      <a:pPr algn="ctr"/>
                      <a:endParaRPr lang="fr-FR" dirty="0" smtClean="0"/>
                    </a:p>
                    <a:p>
                      <a:pPr algn="ctr"/>
                      <a:r>
                        <a:rPr lang="fr-FR" dirty="0" smtClean="0"/>
                        <a:t>Parcelle individuelle de particulier</a:t>
                      </a:r>
                      <a:endParaRPr lang="fr-FR" dirty="0"/>
                    </a:p>
                  </a:txBody>
                  <a:tcPr/>
                </a:tc>
                <a:extLst>
                  <a:ext uri="{0D108BD9-81ED-4DB2-BD59-A6C34878D82A}">
                    <a16:rowId xmlns:a16="http://schemas.microsoft.com/office/drawing/2014/main" xmlns="" val="1271270987"/>
                  </a:ext>
                </a:extLst>
              </a:tr>
              <a:tr h="844699">
                <a:tc>
                  <a:txBody>
                    <a:bodyPr/>
                    <a:lstStyle/>
                    <a:p>
                      <a:endParaRPr lang="fr-FR" dirty="0"/>
                    </a:p>
                    <a:p>
                      <a:endParaRPr lang="fr-FR" dirty="0"/>
                    </a:p>
                    <a:p>
                      <a:endParaRPr lang="fr-FR" dirty="0"/>
                    </a:p>
                  </a:txBody>
                  <a:tcPr/>
                </a:tc>
                <a:tc>
                  <a:txBody>
                    <a:bodyPr/>
                    <a:lstStyle/>
                    <a:p>
                      <a:pPr algn="ctr"/>
                      <a:r>
                        <a:rPr lang="fr-FR" dirty="0" smtClean="0"/>
                        <a:t>Parcelle d’un établissement spécialisé (IME</a:t>
                      </a:r>
                      <a:r>
                        <a:rPr lang="fr-FR" baseline="0" dirty="0" smtClean="0"/>
                        <a:t> ITEP)</a:t>
                      </a:r>
                    </a:p>
                    <a:p>
                      <a:pPr algn="ctr"/>
                      <a:endParaRPr lang="fr-FR" dirty="0" smtClean="0"/>
                    </a:p>
                  </a:txBody>
                  <a:tcPr/>
                </a:tc>
                <a:extLst>
                  <a:ext uri="{0D108BD9-81ED-4DB2-BD59-A6C34878D82A}">
                    <a16:rowId xmlns:a16="http://schemas.microsoft.com/office/drawing/2014/main" xmlns="" val="3947585540"/>
                  </a:ext>
                </a:extLst>
              </a:tr>
            </a:tbl>
          </a:graphicData>
        </a:graphic>
      </p:graphicFrame>
      <p:sp>
        <p:nvSpPr>
          <p:cNvPr id="14" name="Rectangle 13"/>
          <p:cNvSpPr/>
          <p:nvPr/>
        </p:nvSpPr>
        <p:spPr>
          <a:xfrm>
            <a:off x="1763688" y="1449672"/>
            <a:ext cx="1120940" cy="2880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17" name="Rectangle 16"/>
          <p:cNvSpPr/>
          <p:nvPr/>
        </p:nvSpPr>
        <p:spPr>
          <a:xfrm>
            <a:off x="1879123" y="2285056"/>
            <a:ext cx="1005505" cy="481949"/>
          </a:xfrm>
          <a:prstGeom prst="rect">
            <a:avLst/>
          </a:prstGeom>
          <a:solidFill>
            <a:srgbClr val="FFF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18" name="Rectangle 17"/>
          <p:cNvSpPr/>
          <p:nvPr/>
        </p:nvSpPr>
        <p:spPr>
          <a:xfrm>
            <a:off x="1899683" y="3189806"/>
            <a:ext cx="1005505" cy="40140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4" name="ZoneTexte 3"/>
          <p:cNvSpPr txBox="1"/>
          <p:nvPr/>
        </p:nvSpPr>
        <p:spPr>
          <a:xfrm>
            <a:off x="971600" y="5638800"/>
            <a:ext cx="4248472" cy="369332"/>
          </a:xfrm>
          <a:prstGeom prst="rect">
            <a:avLst/>
          </a:prstGeom>
          <a:noFill/>
        </p:spPr>
        <p:txBody>
          <a:bodyPr wrap="square" rtlCol="0">
            <a:spAutoFit/>
          </a:bodyPr>
          <a:lstStyle/>
          <a:p>
            <a:r>
              <a:rPr lang="fr-FR" b="1" i="1" dirty="0" smtClean="0">
                <a:solidFill>
                  <a:srgbClr val="FF0000"/>
                </a:solidFill>
              </a:rPr>
              <a:t>Attention, les plans ne sont pas à l’échelle. </a:t>
            </a:r>
            <a:endParaRPr lang="fr-FR" b="1" i="1" dirty="0">
              <a:solidFill>
                <a:srgbClr val="FF00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318745412"/>
              </p:ext>
            </p:extLst>
          </p:nvPr>
        </p:nvGraphicFramePr>
        <p:xfrm>
          <a:off x="344184" y="3959371"/>
          <a:ext cx="8167600" cy="775050"/>
        </p:xfrm>
        <a:graphic>
          <a:graphicData uri="http://schemas.openxmlformats.org/drawingml/2006/table">
            <a:tbl>
              <a:tblPr firstRow="1" bandRow="1">
                <a:tableStyleId>{F5AB1C69-6EDB-4FF4-983F-18BD219EF322}</a:tableStyleId>
              </a:tblPr>
              <a:tblGrid>
                <a:gridCol w="4083800">
                  <a:extLst>
                    <a:ext uri="{9D8B030D-6E8A-4147-A177-3AD203B41FA5}">
                      <a16:colId xmlns:a16="http://schemas.microsoft.com/office/drawing/2014/main" xmlns="" val="3512629636"/>
                    </a:ext>
                  </a:extLst>
                </a:gridCol>
                <a:gridCol w="4083800">
                  <a:extLst>
                    <a:ext uri="{9D8B030D-6E8A-4147-A177-3AD203B41FA5}">
                      <a16:colId xmlns:a16="http://schemas.microsoft.com/office/drawing/2014/main" xmlns="" val="3024693689"/>
                    </a:ext>
                  </a:extLst>
                </a:gridCol>
              </a:tblGrid>
              <a:tr h="775050">
                <a:tc>
                  <a:txBody>
                    <a:bodyPr/>
                    <a:lstStyle/>
                    <a:p>
                      <a:endParaRPr lang="fr-FR" dirty="0"/>
                    </a:p>
                  </a:txBody>
                  <a:tcPr>
                    <a:solidFill>
                      <a:schemeClr val="accent3">
                        <a:lumMod val="20000"/>
                        <a:lumOff val="80000"/>
                      </a:schemeClr>
                    </a:solidFill>
                  </a:tcPr>
                </a:tc>
                <a:tc>
                  <a:txBody>
                    <a:bodyPr/>
                    <a:lstStyle/>
                    <a:p>
                      <a:pPr algn="ctr"/>
                      <a:r>
                        <a:rPr lang="fr-FR" dirty="0" smtClean="0"/>
                        <a:t>  </a:t>
                      </a:r>
                      <a:r>
                        <a:rPr lang="fr-FR" b="0" dirty="0" smtClean="0">
                          <a:solidFill>
                            <a:schemeClr val="tx1"/>
                          </a:solidFill>
                        </a:rPr>
                        <a:t>Installation d’une ruche pédagogique</a:t>
                      </a:r>
                      <a:endParaRPr lang="fr-FR" b="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xmlns="" val="3817639845"/>
                  </a:ext>
                </a:extLst>
              </a:tr>
            </a:tbl>
          </a:graphicData>
        </a:graphic>
      </p:graphicFrame>
      <p:sp>
        <p:nvSpPr>
          <p:cNvPr id="13" name="Étoile à 6 branches 12"/>
          <p:cNvSpPr/>
          <p:nvPr/>
        </p:nvSpPr>
        <p:spPr>
          <a:xfrm>
            <a:off x="2258916" y="3993171"/>
            <a:ext cx="625711" cy="526239"/>
          </a:xfrm>
          <a:prstGeom prst="star6">
            <a:avLst/>
          </a:prstGeom>
          <a:solidFill>
            <a:srgbClr val="FFF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6208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2" name="Rectangle à coins arrondis 11"/>
          <p:cNvSpPr/>
          <p:nvPr/>
        </p:nvSpPr>
        <p:spPr>
          <a:xfrm>
            <a:off x="2555776" y="3068960"/>
            <a:ext cx="4032448" cy="1512168"/>
          </a:xfrm>
          <a:prstGeom prst="roundRect">
            <a:avLst/>
          </a:prstGeom>
          <a:solidFill>
            <a:srgbClr val="FFF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00"/>
            <a:r>
              <a:rPr lang="fr-FR" sz="4800" dirty="0" smtClean="0">
                <a:solidFill>
                  <a:schemeClr val="tx1"/>
                </a:solidFill>
                <a:latin typeface="Amienne" pitchFamily="82" charset="0"/>
              </a:rPr>
              <a:t>Origine du projet</a:t>
            </a:r>
          </a:p>
          <a:p>
            <a:pPr algn="ctr" defTabSz="756000"/>
            <a:endParaRPr lang="fr-FR" sz="800" dirty="0">
              <a:solidFill>
                <a:schemeClr val="tx1"/>
              </a:solidFill>
              <a:latin typeface="Amienne" pitchFamily="82" charset="0"/>
            </a:endParaRPr>
          </a:p>
        </p:txBody>
      </p:sp>
    </p:spTree>
    <p:extLst>
      <p:ext uri="{BB962C8B-B14F-4D97-AF65-F5344CB8AC3E}">
        <p14:creationId xmlns:p14="http://schemas.microsoft.com/office/powerpoint/2010/main" val="2584327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4936" y="-22890"/>
            <a:ext cx="9144000" cy="6858000"/>
          </a:xfrm>
          <a:prstGeom prst="rect">
            <a:avLst/>
          </a:prstGeom>
          <a:noFill/>
        </p:spPr>
      </p:pic>
      <p:sp>
        <p:nvSpPr>
          <p:cNvPr id="15" name="ZoneTexte 14"/>
          <p:cNvSpPr txBox="1"/>
          <p:nvPr/>
        </p:nvSpPr>
        <p:spPr>
          <a:xfrm>
            <a:off x="1187624" y="1707624"/>
            <a:ext cx="6480720" cy="707886"/>
          </a:xfrm>
          <a:prstGeom prst="rect">
            <a:avLst/>
          </a:prstGeom>
          <a:noFill/>
        </p:spPr>
        <p:txBody>
          <a:bodyPr wrap="square" rtlCol="0">
            <a:spAutoFit/>
          </a:bodyPr>
          <a:lstStyle/>
          <a:p>
            <a:endParaRPr lang="fr-FR" sz="2000" dirty="0"/>
          </a:p>
          <a:p>
            <a:endParaRPr lang="fr-FR" sz="2000" dirty="0" smtClean="0"/>
          </a:p>
        </p:txBody>
      </p:sp>
      <p:sp>
        <p:nvSpPr>
          <p:cNvPr id="6" name="Rectangle 5"/>
          <p:cNvSpPr/>
          <p:nvPr/>
        </p:nvSpPr>
        <p:spPr>
          <a:xfrm>
            <a:off x="2267744" y="76831"/>
            <a:ext cx="7056784" cy="646331"/>
          </a:xfrm>
          <a:prstGeom prst="rect">
            <a:avLst/>
          </a:prstGeom>
        </p:spPr>
        <p:txBody>
          <a:bodyPr wrap="square">
            <a:spAutoFit/>
          </a:bodyPr>
          <a:lstStyle/>
          <a:p>
            <a:r>
              <a:rPr lang="fr-FR" sz="3600" dirty="0" smtClean="0">
                <a:latin typeface="Amienne" pitchFamily="82" charset="0"/>
              </a:rPr>
              <a:t>Perspectives du jardin partagé</a:t>
            </a:r>
            <a:endParaRPr lang="fr-FR" sz="3600" dirty="0">
              <a:latin typeface="Amienne" pitchFamily="82" charset="0"/>
            </a:endParaRPr>
          </a:p>
        </p:txBody>
      </p:sp>
      <p:sp>
        <p:nvSpPr>
          <p:cNvPr id="4" name="ZoneTexte 3"/>
          <p:cNvSpPr txBox="1"/>
          <p:nvPr/>
        </p:nvSpPr>
        <p:spPr>
          <a:xfrm>
            <a:off x="1614736" y="2462928"/>
            <a:ext cx="5904656" cy="2585323"/>
          </a:xfrm>
          <a:prstGeom prst="rect">
            <a:avLst/>
          </a:prstGeom>
          <a:solidFill>
            <a:schemeClr val="bg1"/>
          </a:solidFill>
        </p:spPr>
        <p:txBody>
          <a:bodyPr wrap="square" rtlCol="0">
            <a:spAutoFit/>
          </a:bodyPr>
          <a:lstStyle/>
          <a:p>
            <a:pPr algn="just"/>
            <a:r>
              <a:rPr lang="fr-FR" dirty="0" smtClean="0"/>
              <a:t>Il est envisagé de délimiter le jardin partagé aux angles du terrain par une clôture en rondins de bois (de 15 mètres par 15 mètres) réalisé par une association avec des personnes en chantier d'insertion. </a:t>
            </a:r>
          </a:p>
          <a:p>
            <a:pPr algn="just"/>
            <a:endParaRPr lang="fr-FR" dirty="0"/>
          </a:p>
          <a:p>
            <a:pPr algn="just"/>
            <a:r>
              <a:rPr lang="fr-FR" dirty="0" smtClean="0"/>
              <a:t>Nous souhaiterions savoir si cet aménagement est possible? Et quelles sont les autorisations si besoin à effectuer ? </a:t>
            </a:r>
          </a:p>
          <a:p>
            <a:pPr algn="just"/>
            <a:endParaRPr lang="fr-FR" dirty="0"/>
          </a:p>
          <a:p>
            <a:pPr algn="just"/>
            <a:endParaRPr lang="fr-FR" dirty="0"/>
          </a:p>
        </p:txBody>
      </p:sp>
    </p:spTree>
    <p:extLst>
      <p:ext uri="{BB962C8B-B14F-4D97-AF65-F5344CB8AC3E}">
        <p14:creationId xmlns:p14="http://schemas.microsoft.com/office/powerpoint/2010/main" val="3052610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4" name="ZoneTexte 3"/>
          <p:cNvSpPr txBox="1"/>
          <p:nvPr/>
        </p:nvSpPr>
        <p:spPr>
          <a:xfrm>
            <a:off x="1403648" y="2276872"/>
            <a:ext cx="6596733" cy="3816429"/>
          </a:xfrm>
          <a:prstGeom prst="rect">
            <a:avLst/>
          </a:prstGeom>
          <a:noFill/>
        </p:spPr>
        <p:txBody>
          <a:bodyPr wrap="square" rtlCol="0">
            <a:spAutoFit/>
          </a:bodyPr>
          <a:lstStyle/>
          <a:p>
            <a:r>
              <a:rPr lang="fr-FR" b="1" u="sng" dirty="0" smtClean="0"/>
              <a:t>Années 2010 /2011 </a:t>
            </a:r>
            <a:r>
              <a:rPr lang="fr-FR" sz="1600" dirty="0" smtClean="0"/>
              <a:t>: recherche action « </a:t>
            </a:r>
            <a:r>
              <a:rPr lang="fr-FR" b="1" u="sng" dirty="0"/>
              <a:t>Bien vieillir dans le Mortainais</a:t>
            </a:r>
            <a:r>
              <a:rPr lang="fr-FR" sz="1600" dirty="0" smtClean="0"/>
              <a:t> » </a:t>
            </a:r>
          </a:p>
          <a:p>
            <a:r>
              <a:rPr lang="fr-FR" sz="1600" dirty="0" smtClean="0"/>
              <a:t>Comité de pilotage, ateliers thématiques, entretiens auprès d’habitants</a:t>
            </a:r>
          </a:p>
          <a:p>
            <a:endParaRPr lang="fr-FR" sz="1600" dirty="0"/>
          </a:p>
          <a:p>
            <a:r>
              <a:rPr lang="fr-FR" b="1" u="sng" dirty="0"/>
              <a:t>2012</a:t>
            </a:r>
            <a:r>
              <a:rPr lang="fr-FR" sz="1600" dirty="0" smtClean="0"/>
              <a:t> : 2 scénarios ressortent de cette recherche : la mutuelle des transports et la Chaine des Jardins. Les élus valident le projet « </a:t>
            </a:r>
            <a:r>
              <a:rPr lang="fr-FR" b="1" u="sng" dirty="0" smtClean="0"/>
              <a:t>Chaîne </a:t>
            </a:r>
            <a:r>
              <a:rPr lang="fr-FR" b="1" u="sng" dirty="0"/>
              <a:t>des Jardins</a:t>
            </a:r>
            <a:r>
              <a:rPr lang="fr-FR" sz="1600" dirty="0" smtClean="0"/>
              <a:t> »</a:t>
            </a:r>
          </a:p>
          <a:p>
            <a:endParaRPr lang="fr-FR" sz="1600" dirty="0"/>
          </a:p>
          <a:p>
            <a:r>
              <a:rPr lang="fr-FR" b="1" u="sng" dirty="0"/>
              <a:t>2013</a:t>
            </a:r>
            <a:r>
              <a:rPr lang="fr-FR" sz="1600" dirty="0" smtClean="0"/>
              <a:t> : mise en réseau de la Chaîne des Jardins  piloté par le </a:t>
            </a:r>
            <a:r>
              <a:rPr lang="fr-FR" b="1" u="sng" dirty="0"/>
              <a:t>CLIC du Mortainais</a:t>
            </a:r>
          </a:p>
          <a:p>
            <a:endParaRPr lang="fr-FR" sz="1600" dirty="0"/>
          </a:p>
          <a:p>
            <a:r>
              <a:rPr lang="fr-FR" b="1" u="sng" dirty="0"/>
              <a:t>Juin 2014 et 2015 </a:t>
            </a:r>
            <a:r>
              <a:rPr lang="fr-FR" sz="1600" dirty="0" smtClean="0"/>
              <a:t>: </a:t>
            </a:r>
            <a:r>
              <a:rPr lang="fr-FR" b="1" u="sng" dirty="0"/>
              <a:t>fête des Jardins </a:t>
            </a:r>
            <a:r>
              <a:rPr lang="fr-FR" sz="1600" dirty="0" smtClean="0"/>
              <a:t>à Isigny Le </a:t>
            </a:r>
            <a:r>
              <a:rPr lang="fr-FR" sz="1600" dirty="0" err="1" smtClean="0"/>
              <a:t>Buat</a:t>
            </a:r>
            <a:r>
              <a:rPr lang="fr-FR" sz="1600" dirty="0" smtClean="0"/>
              <a:t> et Sourdeval</a:t>
            </a:r>
          </a:p>
          <a:p>
            <a:endParaRPr lang="fr-FR" sz="1600" dirty="0" smtClean="0"/>
          </a:p>
          <a:p>
            <a:endParaRPr lang="fr-FR" dirty="0"/>
          </a:p>
          <a:p>
            <a:endParaRPr lang="fr-FR" dirty="0"/>
          </a:p>
        </p:txBody>
      </p:sp>
    </p:spTree>
    <p:extLst>
      <p:ext uri="{BB962C8B-B14F-4D97-AF65-F5344CB8AC3E}">
        <p14:creationId xmlns:p14="http://schemas.microsoft.com/office/powerpoint/2010/main" val="4155997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4" name="ZoneTexte 3"/>
          <p:cNvSpPr txBox="1"/>
          <p:nvPr/>
        </p:nvSpPr>
        <p:spPr>
          <a:xfrm>
            <a:off x="1259632" y="2204864"/>
            <a:ext cx="6778959" cy="2985433"/>
          </a:xfrm>
          <a:prstGeom prst="rect">
            <a:avLst/>
          </a:prstGeom>
          <a:noFill/>
        </p:spPr>
        <p:txBody>
          <a:bodyPr wrap="square" rtlCol="0">
            <a:spAutoFit/>
          </a:bodyPr>
          <a:lstStyle/>
          <a:p>
            <a:endParaRPr lang="fr-FR" dirty="0"/>
          </a:p>
          <a:p>
            <a:pPr marL="285750" indent="-285750">
              <a:buFontTx/>
              <a:buChar char="-"/>
            </a:pPr>
            <a:r>
              <a:rPr lang="fr-FR" sz="1600" dirty="0" smtClean="0"/>
              <a:t>Lors de le fête des jardins à Sourdeval en Juin 2015, une conférence sur le jardin partagé « </a:t>
            </a:r>
            <a:r>
              <a:rPr lang="fr-FR" b="1" dirty="0" smtClean="0"/>
              <a:t>Incroyables Comestibles</a:t>
            </a:r>
            <a:r>
              <a:rPr lang="fr-FR" sz="1600" dirty="0" smtClean="0"/>
              <a:t> » à Avranches a eu lieu</a:t>
            </a:r>
          </a:p>
          <a:p>
            <a:pPr marL="285750" indent="-285750">
              <a:buFontTx/>
              <a:buChar char="-"/>
            </a:pPr>
            <a:endParaRPr lang="fr-FR" sz="1600" dirty="0" smtClean="0"/>
          </a:p>
          <a:p>
            <a:pPr marL="285750" indent="-285750">
              <a:buFontTx/>
              <a:buChar char="-"/>
            </a:pPr>
            <a:r>
              <a:rPr lang="fr-FR" sz="1600" dirty="0" smtClean="0"/>
              <a:t>Demandes des mairies d’utiliser des terrains non exploités pour les familles en situation de précarité (fin 2015)</a:t>
            </a:r>
          </a:p>
          <a:p>
            <a:pPr marL="285750" indent="-285750">
              <a:buFontTx/>
              <a:buChar char="-"/>
            </a:pPr>
            <a:endParaRPr lang="fr-FR" sz="1600" dirty="0" smtClean="0"/>
          </a:p>
          <a:p>
            <a:pPr marL="285750" indent="-285750">
              <a:buFontTx/>
              <a:buChar char="-"/>
            </a:pPr>
            <a:r>
              <a:rPr lang="fr-FR" sz="1600" dirty="0" smtClean="0"/>
              <a:t>Naissance du projet </a:t>
            </a:r>
            <a:r>
              <a:rPr lang="fr-FR" b="1" dirty="0"/>
              <a:t>jardin </a:t>
            </a:r>
            <a:r>
              <a:rPr lang="fr-FR" b="1" dirty="0" smtClean="0"/>
              <a:t>partagé</a:t>
            </a:r>
          </a:p>
          <a:p>
            <a:pPr marL="285750" indent="-285750">
              <a:buFontTx/>
              <a:buChar char="-"/>
            </a:pPr>
            <a:endParaRPr lang="fr-FR" b="1" dirty="0"/>
          </a:p>
          <a:p>
            <a:pPr marL="285750" indent="-285750">
              <a:buFontTx/>
              <a:buChar char="-"/>
            </a:pPr>
            <a:r>
              <a:rPr lang="fr-FR" sz="1600" dirty="0" smtClean="0"/>
              <a:t>Présentation et validation du projet par la </a:t>
            </a:r>
            <a:r>
              <a:rPr lang="fr-FR" b="1" dirty="0" smtClean="0"/>
              <a:t>Chaîne </a:t>
            </a:r>
            <a:r>
              <a:rPr lang="fr-FR" b="1" dirty="0"/>
              <a:t>de Solidarité du Mortainais</a:t>
            </a:r>
          </a:p>
        </p:txBody>
      </p:sp>
    </p:spTree>
    <p:extLst>
      <p:ext uri="{BB962C8B-B14F-4D97-AF65-F5344CB8AC3E}">
        <p14:creationId xmlns:p14="http://schemas.microsoft.com/office/powerpoint/2010/main" val="87586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2" name="Rectangle à coins arrondis 11"/>
          <p:cNvSpPr/>
          <p:nvPr/>
        </p:nvSpPr>
        <p:spPr>
          <a:xfrm>
            <a:off x="2555776" y="3068960"/>
            <a:ext cx="4176464" cy="1512168"/>
          </a:xfrm>
          <a:prstGeom prst="roundRect">
            <a:avLst/>
          </a:prstGeom>
          <a:solidFill>
            <a:srgbClr val="D2D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00"/>
            <a:r>
              <a:rPr lang="fr-FR" sz="4800" dirty="0" smtClean="0">
                <a:solidFill>
                  <a:schemeClr val="tx1"/>
                </a:solidFill>
                <a:latin typeface="Amienne" pitchFamily="82" charset="0"/>
              </a:rPr>
              <a:t>Un jardin partagé ?</a:t>
            </a:r>
          </a:p>
          <a:p>
            <a:pPr algn="ctr" defTabSz="756000"/>
            <a:endParaRPr lang="fr-FR" sz="800" dirty="0">
              <a:solidFill>
                <a:schemeClr val="tx1"/>
              </a:solidFill>
              <a:latin typeface="Amienne" pitchFamily="82" charset="0"/>
            </a:endParaRPr>
          </a:p>
        </p:txBody>
      </p:sp>
    </p:spTree>
    <p:extLst>
      <p:ext uri="{BB962C8B-B14F-4D97-AF65-F5344CB8AC3E}">
        <p14:creationId xmlns:p14="http://schemas.microsoft.com/office/powerpoint/2010/main" val="716502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3" name="ZoneTexte 12"/>
          <p:cNvSpPr txBox="1"/>
          <p:nvPr/>
        </p:nvSpPr>
        <p:spPr>
          <a:xfrm>
            <a:off x="1619672" y="2420888"/>
            <a:ext cx="5760640" cy="3416320"/>
          </a:xfrm>
          <a:prstGeom prst="rect">
            <a:avLst/>
          </a:prstGeom>
          <a:noFill/>
        </p:spPr>
        <p:txBody>
          <a:bodyPr wrap="square" rtlCol="0">
            <a:spAutoFit/>
          </a:bodyPr>
          <a:lstStyle/>
          <a:p>
            <a:pPr algn="just"/>
            <a:r>
              <a:rPr lang="fr-FR" sz="2000" dirty="0"/>
              <a:t>C</a:t>
            </a:r>
            <a:r>
              <a:rPr lang="fr-FR" sz="2000" dirty="0" smtClean="0"/>
              <a:t>’est un jardin </a:t>
            </a:r>
            <a:r>
              <a:rPr lang="fr-FR" sz="2400" b="1" dirty="0" smtClean="0"/>
              <a:t>conçu, créé et cultivé </a:t>
            </a:r>
            <a:r>
              <a:rPr lang="fr-FR" sz="2000" dirty="0" smtClean="0"/>
              <a:t>par les habitants d’un quartier ou d’un village. Chacun peut devenir membre pour jardiner et/ou pour participer à un projet de quartier, de village. </a:t>
            </a:r>
          </a:p>
          <a:p>
            <a:pPr algn="just"/>
            <a:endParaRPr lang="fr-FR" sz="2000" dirty="0" smtClean="0"/>
          </a:p>
          <a:p>
            <a:pPr algn="just"/>
            <a:r>
              <a:rPr lang="fr-FR" sz="2000" dirty="0" smtClean="0"/>
              <a:t>C’est un lieu </a:t>
            </a:r>
            <a:r>
              <a:rPr lang="fr-FR" sz="2400" b="1" dirty="0" smtClean="0"/>
              <a:t>ouvert</a:t>
            </a:r>
            <a:r>
              <a:rPr lang="fr-FR" sz="2000" dirty="0" smtClean="0"/>
              <a:t> sur le quartier ou chacun peut pousser la grille. Espace où l’</a:t>
            </a:r>
            <a:r>
              <a:rPr lang="fr-FR" sz="2400" b="1" dirty="0" smtClean="0"/>
              <a:t>on jardine en commun</a:t>
            </a:r>
            <a:r>
              <a:rPr lang="fr-FR" sz="2000" dirty="0" smtClean="0"/>
              <a:t>. </a:t>
            </a:r>
          </a:p>
          <a:p>
            <a:endParaRPr lang="fr-FR" sz="2000" dirty="0"/>
          </a:p>
          <a:p>
            <a:endParaRPr lang="fr-FR" sz="2000" dirty="0"/>
          </a:p>
        </p:txBody>
      </p:sp>
      <p:sp>
        <p:nvSpPr>
          <p:cNvPr id="14" name="Rectangle à coins arrondis 13"/>
          <p:cNvSpPr/>
          <p:nvPr/>
        </p:nvSpPr>
        <p:spPr>
          <a:xfrm>
            <a:off x="107504" y="116632"/>
            <a:ext cx="5760640" cy="720080"/>
          </a:xfrm>
          <a:prstGeom prst="roundRect">
            <a:avLst/>
          </a:prstGeom>
          <a:solidFill>
            <a:srgbClr val="D2DF2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tx1"/>
                </a:solidFill>
                <a:latin typeface="Amienne" pitchFamily="82" charset="0"/>
              </a:rPr>
              <a:t>Un jardin partagé, c’est quoi ? </a:t>
            </a:r>
            <a:endParaRPr lang="fr-FR" sz="3600" dirty="0">
              <a:solidFill>
                <a:schemeClr val="tx1"/>
              </a:solidFill>
              <a:latin typeface="Amienne" pitchFamily="82" charset="0"/>
            </a:endParaRPr>
          </a:p>
        </p:txBody>
      </p:sp>
    </p:spTree>
    <p:extLst>
      <p:ext uri="{BB962C8B-B14F-4D97-AF65-F5344CB8AC3E}">
        <p14:creationId xmlns:p14="http://schemas.microsoft.com/office/powerpoint/2010/main" val="1069254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9" name="Rectangle à coins arrondis 8"/>
          <p:cNvSpPr/>
          <p:nvPr/>
        </p:nvSpPr>
        <p:spPr>
          <a:xfrm>
            <a:off x="107504" y="116632"/>
            <a:ext cx="5760640" cy="720080"/>
          </a:xfrm>
          <a:prstGeom prst="roundRect">
            <a:avLst/>
          </a:prstGeom>
          <a:solidFill>
            <a:srgbClr val="D2DF2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tx1"/>
                </a:solidFill>
                <a:latin typeface="Amienne" pitchFamily="82" charset="0"/>
              </a:rPr>
              <a:t>Il existe d’autres types de jardins </a:t>
            </a:r>
            <a:endParaRPr lang="fr-FR" sz="3600" dirty="0">
              <a:solidFill>
                <a:schemeClr val="tx1"/>
              </a:solidFill>
              <a:latin typeface="Amienne" pitchFamily="82" charset="0"/>
            </a:endParaRPr>
          </a:p>
        </p:txBody>
      </p:sp>
      <p:sp>
        <p:nvSpPr>
          <p:cNvPr id="4" name="Rectangle à coins arrondis 3"/>
          <p:cNvSpPr/>
          <p:nvPr/>
        </p:nvSpPr>
        <p:spPr>
          <a:xfrm>
            <a:off x="179512" y="980728"/>
            <a:ext cx="2088232" cy="5688632"/>
          </a:xfrm>
          <a:prstGeom prst="roundRect">
            <a:avLst/>
          </a:prstGeom>
          <a:solidFill>
            <a:srgbClr val="FFF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r>
              <a:rPr lang="fr-FR" u="sng" dirty="0" smtClean="0">
                <a:solidFill>
                  <a:schemeClr val="tx1"/>
                </a:solidFill>
              </a:rPr>
              <a:t>Les jardins familiaux ou ouvriers:  </a:t>
            </a:r>
          </a:p>
          <a:p>
            <a:pPr algn="ctr"/>
            <a:r>
              <a:rPr lang="fr-FR" u="sng" dirty="0" smtClean="0">
                <a:solidFill>
                  <a:schemeClr val="tx1"/>
                </a:solidFill>
              </a:rPr>
              <a:t>   </a:t>
            </a:r>
          </a:p>
          <a:p>
            <a:pPr algn="ctr"/>
            <a:r>
              <a:rPr lang="fr-FR" sz="1600" dirty="0" smtClean="0">
                <a:solidFill>
                  <a:schemeClr val="tx1"/>
                </a:solidFill>
              </a:rPr>
              <a:t>Parcelles de terrain mises à la disposition des habitants par les municipalités. Ces parcelles, affectées le plus souvent à la culture potagère, furent initialement destinées à améliorer les conditions de vie des ouvriers en leur procurant un équilibre social et une autosubsistance alimentaire.</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 </a:t>
            </a:r>
          </a:p>
          <a:p>
            <a:pPr algn="ctr"/>
            <a:endParaRPr lang="fr-FR" dirty="0" smtClean="0">
              <a:solidFill>
                <a:schemeClr val="tx1"/>
              </a:solidFill>
            </a:endParaRPr>
          </a:p>
        </p:txBody>
      </p:sp>
      <p:sp>
        <p:nvSpPr>
          <p:cNvPr id="8" name="Rectangle à coins arrondis 7"/>
          <p:cNvSpPr/>
          <p:nvPr/>
        </p:nvSpPr>
        <p:spPr>
          <a:xfrm>
            <a:off x="2411760" y="1340768"/>
            <a:ext cx="2088232" cy="4752528"/>
          </a:xfrm>
          <a:prstGeom prst="roundRect">
            <a:avLst/>
          </a:prstGeom>
          <a:solidFill>
            <a:srgbClr val="D2D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smtClean="0">
                <a:solidFill>
                  <a:schemeClr val="tx1"/>
                </a:solidFill>
              </a:rPr>
              <a:t>Les jardins d’insertion:</a:t>
            </a:r>
          </a:p>
          <a:p>
            <a:pPr algn="ctr"/>
            <a:endParaRPr lang="fr-FR" dirty="0" smtClean="0">
              <a:solidFill>
                <a:schemeClr val="tx1"/>
              </a:solidFill>
            </a:endParaRPr>
          </a:p>
          <a:p>
            <a:pPr algn="ctr"/>
            <a:r>
              <a:rPr lang="fr-FR" dirty="0" smtClean="0">
                <a:solidFill>
                  <a:schemeClr val="tx1"/>
                </a:solidFill>
              </a:rPr>
              <a:t>Ils emploient des personnes en situation d’exclusion ou  de difficultés sociales pour leur redonner une activité régulière et un rôle dans la société.</a:t>
            </a:r>
            <a:endParaRPr lang="fr-FR" dirty="0">
              <a:solidFill>
                <a:schemeClr val="tx1"/>
              </a:solidFill>
            </a:endParaRPr>
          </a:p>
        </p:txBody>
      </p:sp>
      <p:sp>
        <p:nvSpPr>
          <p:cNvPr id="10" name="Rectangle à coins arrondis 9"/>
          <p:cNvSpPr/>
          <p:nvPr/>
        </p:nvSpPr>
        <p:spPr>
          <a:xfrm>
            <a:off x="4716016" y="1412776"/>
            <a:ext cx="2088232" cy="5184576"/>
          </a:xfrm>
          <a:prstGeom prst="roundRect">
            <a:avLst/>
          </a:prstGeom>
          <a:solidFill>
            <a:srgbClr val="D2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u="sng" dirty="0" smtClean="0">
                <a:solidFill>
                  <a:schemeClr val="tx1"/>
                </a:solidFill>
              </a:rPr>
              <a:t>Les jardins thérapeutiques:</a:t>
            </a:r>
          </a:p>
          <a:p>
            <a:pPr algn="ctr"/>
            <a:r>
              <a:rPr lang="fr-FR" dirty="0" smtClean="0">
                <a:solidFill>
                  <a:schemeClr val="tx1"/>
                </a:solidFill>
              </a:rPr>
              <a:t> </a:t>
            </a:r>
          </a:p>
          <a:p>
            <a:pPr algn="ctr"/>
            <a:r>
              <a:rPr lang="fr-FR" dirty="0" smtClean="0">
                <a:solidFill>
                  <a:schemeClr val="tx1"/>
                </a:solidFill>
              </a:rPr>
              <a:t>Aménagés  pour des publics atteints d’un handicap ou de maladies neurologiques (ex: Alzheimer…), permettant ainsi de favoriser une démarche thérapeutique  (activité physique, stimuli sensoriels..)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Rectangle à coins arrondis 10"/>
          <p:cNvSpPr/>
          <p:nvPr/>
        </p:nvSpPr>
        <p:spPr>
          <a:xfrm>
            <a:off x="6948264" y="1412776"/>
            <a:ext cx="2088232" cy="4752528"/>
          </a:xfrm>
          <a:prstGeom prst="roundRect">
            <a:avLst/>
          </a:prstGeom>
          <a:solidFill>
            <a:srgbClr val="269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r>
              <a:rPr lang="fr-FR" u="sng" dirty="0" smtClean="0">
                <a:solidFill>
                  <a:schemeClr val="tx1"/>
                </a:solidFill>
              </a:rPr>
              <a:t>Les jardins pédagogiques:</a:t>
            </a:r>
          </a:p>
          <a:p>
            <a:pPr algn="ctr"/>
            <a:endParaRPr lang="fr-FR" u="sng" dirty="0" smtClean="0">
              <a:solidFill>
                <a:schemeClr val="tx1"/>
              </a:solidFill>
            </a:endParaRPr>
          </a:p>
          <a:p>
            <a:pPr algn="ctr"/>
            <a:r>
              <a:rPr lang="fr-FR" dirty="0" smtClean="0">
                <a:solidFill>
                  <a:schemeClr val="tx1"/>
                </a:solidFill>
              </a:rPr>
              <a:t>Espaces multidisciplinaires permettant l’apprentissage du  jardinage et de valeurs comme le travail en commun, la patience, le respect de la nature et d’autrui, dispensé par des activités.</a:t>
            </a: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smtClean="0">
              <a:solidFill>
                <a:schemeClr val="tx1"/>
              </a:solidFill>
            </a:endParaRPr>
          </a:p>
          <a:p>
            <a:pPr algn="ctr"/>
            <a:endParaRPr lang="fr-FR" u="sng" dirty="0">
              <a:solidFill>
                <a:schemeClr val="tx1"/>
              </a:solidFill>
            </a:endParaRPr>
          </a:p>
        </p:txBody>
      </p:sp>
      <p:sp>
        <p:nvSpPr>
          <p:cNvPr id="5" name="ZoneTexte 4"/>
          <p:cNvSpPr txBox="1"/>
          <p:nvPr/>
        </p:nvSpPr>
        <p:spPr>
          <a:xfrm>
            <a:off x="6660232" y="332656"/>
            <a:ext cx="184731" cy="369332"/>
          </a:xfrm>
          <a:prstGeom prst="rect">
            <a:avLst/>
          </a:prstGeom>
          <a:noFill/>
        </p:spPr>
        <p:txBody>
          <a:bodyPr wrap="none" rtlCol="0">
            <a:spAutoFit/>
          </a:bodyPr>
          <a:lstStyle/>
          <a:p>
            <a:endParaRPr lang="fr-FR" dirty="0" smtClean="0"/>
          </a:p>
        </p:txBody>
      </p:sp>
    </p:spTree>
    <p:extLst>
      <p:ext uri="{BB962C8B-B14F-4D97-AF65-F5344CB8AC3E}">
        <p14:creationId xmlns:p14="http://schemas.microsoft.com/office/powerpoint/2010/main" val="343349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Jardin Partagé sur le territoire du Mortainais</a:t>
            </a:r>
            <a:endParaRPr lang="fr-FR" dirty="0"/>
          </a:p>
        </p:txBody>
      </p:sp>
      <p:sp>
        <p:nvSpPr>
          <p:cNvPr id="3" name="Sous-titre 2"/>
          <p:cNvSpPr>
            <a:spLocks noGrp="1"/>
          </p:cNvSpPr>
          <p:nvPr>
            <p:ph type="subTitle" idx="1"/>
          </p:nvPr>
        </p:nvSpPr>
        <p:spPr/>
        <p:txBody>
          <a:bodyPr/>
          <a:lstStyle/>
          <a:p>
            <a:endParaRPr lang="fr-FR" dirty="0"/>
          </a:p>
        </p:txBody>
      </p:sp>
      <p:pic>
        <p:nvPicPr>
          <p:cNvPr id="12290" name="Picture 2" descr="Afficher l'image d'origine"/>
          <p:cNvPicPr>
            <a:picLocks noChangeAspect="1" noChangeArrowheads="1"/>
          </p:cNvPicPr>
          <p:nvPr/>
        </p:nvPicPr>
        <p:blipFill rotWithShape="1">
          <a:blip r:embed="rId2" cstate="print"/>
          <a:srcRect b="4112"/>
          <a:stretch/>
        </p:blipFill>
        <p:spPr bwMode="auto">
          <a:xfrm>
            <a:off x="0" y="0"/>
            <a:ext cx="9144000" cy="6858000"/>
          </a:xfrm>
          <a:prstGeom prst="rect">
            <a:avLst/>
          </a:prstGeom>
          <a:noFill/>
        </p:spPr>
      </p:pic>
      <p:sp>
        <p:nvSpPr>
          <p:cNvPr id="12" name="Rectangle à coins arrondis 11"/>
          <p:cNvSpPr/>
          <p:nvPr/>
        </p:nvSpPr>
        <p:spPr>
          <a:xfrm>
            <a:off x="2627784" y="317897"/>
            <a:ext cx="4176464" cy="1512168"/>
          </a:xfrm>
          <a:prstGeom prst="roundRect">
            <a:avLst/>
          </a:prstGeom>
          <a:solidFill>
            <a:srgbClr val="D2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00"/>
            <a:r>
              <a:rPr lang="fr-FR" sz="4800" dirty="0" smtClean="0">
                <a:solidFill>
                  <a:schemeClr val="tx1"/>
                </a:solidFill>
                <a:latin typeface="Amienne" pitchFamily="82" charset="0"/>
              </a:rPr>
              <a:t>Transversalité du projet</a:t>
            </a:r>
          </a:p>
          <a:p>
            <a:pPr algn="ctr" defTabSz="756000"/>
            <a:endParaRPr lang="fr-FR" sz="800" dirty="0">
              <a:solidFill>
                <a:schemeClr val="tx1"/>
              </a:solidFill>
              <a:latin typeface="Amienne" pitchFamily="82" charset="0"/>
            </a:endParaRPr>
          </a:p>
        </p:txBody>
      </p:sp>
      <p:sp>
        <p:nvSpPr>
          <p:cNvPr id="4" name="ZoneTexte 3"/>
          <p:cNvSpPr txBox="1"/>
          <p:nvPr/>
        </p:nvSpPr>
        <p:spPr>
          <a:xfrm>
            <a:off x="1187624" y="2708920"/>
            <a:ext cx="6336704" cy="1754326"/>
          </a:xfrm>
          <a:prstGeom prst="rect">
            <a:avLst/>
          </a:prstGeom>
          <a:noFill/>
        </p:spPr>
        <p:txBody>
          <a:bodyPr wrap="square" rtlCol="0">
            <a:spAutoFit/>
          </a:bodyPr>
          <a:lstStyle/>
          <a:p>
            <a:pPr algn="just"/>
            <a:r>
              <a:rPr lang="fr-FR" dirty="0" smtClean="0"/>
              <a:t>Le jardin partagé se veut être éducatif, écologique être respectueux de l’environnement.</a:t>
            </a:r>
          </a:p>
          <a:p>
            <a:pPr algn="just"/>
            <a:endParaRPr lang="fr-FR" dirty="0" smtClean="0"/>
          </a:p>
          <a:p>
            <a:pPr algn="just"/>
            <a:r>
              <a:rPr lang="fr-FR" dirty="0" smtClean="0"/>
              <a:t>Le jardin partagé comme support permet de mettre en ouvre diverses compétences et actions en transversalité. </a:t>
            </a:r>
          </a:p>
          <a:p>
            <a:endParaRPr lang="fr-FR" dirty="0"/>
          </a:p>
        </p:txBody>
      </p:sp>
    </p:spTree>
    <p:extLst>
      <p:ext uri="{BB962C8B-B14F-4D97-AF65-F5344CB8AC3E}">
        <p14:creationId xmlns:p14="http://schemas.microsoft.com/office/powerpoint/2010/main" val="16269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1644</Words>
  <Application>Microsoft Office PowerPoint</Application>
  <PresentationFormat>Affichage à l'écran (4:3)</PresentationFormat>
  <Paragraphs>311</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Présentation PowerPoint</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lpstr>Présentation PowerPoint</vt:lpstr>
      <vt:lpstr>Projet Jardin Partagé sur le territoire du Mortainais</vt:lpstr>
      <vt:lpstr>Projet Jardin Partagé sur le territoire du Mortainais</vt:lpstr>
      <vt:lpstr>Projet Jardin Partagé sur le territoire du Mortainais</vt:lpstr>
      <vt:lpstr>Projet Jardin Partagé sur le territoire du Mortainais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Jardin Partagé sur le territoire du Mortainais</dc:title>
  <dc:creator>CCmortain</dc:creator>
  <cp:lastModifiedBy>direction</cp:lastModifiedBy>
  <cp:revision>77</cp:revision>
  <dcterms:created xsi:type="dcterms:W3CDTF">2015-10-08T14:20:40Z</dcterms:created>
  <dcterms:modified xsi:type="dcterms:W3CDTF">2017-06-22T11:37:28Z</dcterms:modified>
</cp:coreProperties>
</file>